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147308080" r:id="rId2"/>
    <p:sldId id="2147308097" r:id="rId3"/>
    <p:sldId id="2147308099" r:id="rId4"/>
    <p:sldId id="2147308096" r:id="rId5"/>
    <p:sldId id="2147308088" r:id="rId6"/>
    <p:sldId id="2147308089" r:id="rId7"/>
    <p:sldId id="2147308095" r:id="rId8"/>
    <p:sldId id="2147308102" r:id="rId9"/>
    <p:sldId id="2147308101" r:id="rId10"/>
    <p:sldId id="2147308104" r:id="rId11"/>
    <p:sldId id="2147308103" r:id="rId12"/>
    <p:sldId id="2147308105" r:id="rId13"/>
    <p:sldId id="2147308108" r:id="rId14"/>
    <p:sldId id="2147308110" r:id="rId15"/>
    <p:sldId id="2147308111" r:id="rId16"/>
    <p:sldId id="2147308109" r:id="rId17"/>
    <p:sldId id="2147308112" r:id="rId18"/>
    <p:sldId id="2147308093" r:id="rId19"/>
    <p:sldId id="2147308100" r:id="rId20"/>
    <p:sldId id="2147308106" r:id="rId21"/>
    <p:sldId id="2147308107" r:id="rId22"/>
    <p:sldId id="2147308082" r:id="rId23"/>
    <p:sldId id="2147308079" r:id="rId24"/>
    <p:sldId id="2147308094" r:id="rId25"/>
    <p:sldId id="2147308083" r:id="rId26"/>
    <p:sldId id="2147308087" r:id="rId27"/>
    <p:sldId id="2147308085" r:id="rId28"/>
    <p:sldId id="2147308084" r:id="rId29"/>
    <p:sldId id="2147308090" r:id="rId30"/>
    <p:sldId id="2147308091" r:id="rId31"/>
    <p:sldId id="2147308092" r:id="rId32"/>
    <p:sldId id="21473080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aig" initials="c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379B"/>
    <a:srgbClr val="10CFC9"/>
    <a:srgbClr val="9164CC"/>
    <a:srgbClr val="00183C"/>
    <a:srgbClr val="168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5088" autoAdjust="0"/>
    <p:restoredTop sz="83304"/>
  </p:normalViewPr>
  <p:slideViewPr>
    <p:cSldViewPr snapToGrid="0">
      <p:cViewPr varScale="1">
        <p:scale>
          <a:sx n="115" d="100"/>
          <a:sy n="115" d="100"/>
        </p:scale>
        <p:origin x="82" y="6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5" d="100"/>
          <a:sy n="105" d="100"/>
        </p:scale>
        <p:origin x="2491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B3B98B-670F-4CAC-8AE4-86E6A4BE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42D9C-CA2F-43A8-BD17-82801BB6F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BD138-B943-41D0-AA25-3E31E4B54343}" type="datetimeFigureOut">
              <a:rPr lang="en-US" smtClean="0"/>
              <a:pPr/>
              <a:t>12/21/2025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5B32F-DDC7-4894-A21D-2FFA09EAE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35E36-587A-4348-B8FA-1F84CEB34B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122B8-1506-4F66-A1F8-3CD461C110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88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A98FF-CEE4-BE40-BBB8-249814B584D6}" type="datetimeFigureOut">
              <a:rPr lang="en-US" smtClean="0"/>
              <a:pPr/>
              <a:t>12/21/2025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F527C-4AEA-214A-BB9D-D3E8570550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527C-4AEA-214A-BB9D-D3E85705500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2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6674-6DBF-4AF4-BB2A-9C6C49834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9963"/>
            <a:ext cx="5867400" cy="238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8F870-2598-49CF-82D4-46AF75F34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49638"/>
            <a:ext cx="5867400" cy="8378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D44FD3F-725E-41D2-B2C0-B6BBF6D83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9A11101-3C84-4A94-936F-7D1E02B8F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979794E-4104-483D-989F-A11921D5D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3" y="5325511"/>
            <a:ext cx="3210535" cy="8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09699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BCDC140-9FA0-417D-A018-D99C83F9C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4339FC8-21B9-489A-B2D3-B7444F999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693ABE0-A0B6-4F88-9684-5E54C8A6B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8608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0E5AEC2-ADE2-4324-BC00-198D5390D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890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5CF86E0-97AB-4883-9F10-AE8D94E17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7E4A94F-8C29-410F-940B-C3108FBCA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8DD7BF-D766-4A16-AEEE-F854D9B07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36454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916C25-C328-4AF9-B5FE-F3389D1B8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B3F979A-C0B5-416F-B110-94A4CDCA0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2710D8-BA20-4C30-8B07-91183351D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5600B7-288B-4689-A425-8D3B467D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90714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DAEDFB0-487B-4013-B4F5-05DF13126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3D72506-696A-442E-9FC9-25223E6DC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19FA49D-8F8D-453C-A89E-BF93E0253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51779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0CFC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 sz="2600"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 sz="2400"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 sz="2200"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20F47C1-CBAE-4454-87C8-998F1AA9D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5654409-AACF-4971-AB64-3879269B5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838B0F-697B-4A6E-97BA-24CC950EB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2713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A90A7C50-C026-4BB0-94DA-6B0462D49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37AB6C-45F7-434D-B632-29E3ABFD3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F3C40A9-69A5-4C1C-95D0-1E8277E7F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17240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4AEE48C-2A9B-4ABF-9700-668BD90F1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1BE41AA-DA33-4ACF-9928-1C247DF29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44553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alf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728960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267960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CE53280-C860-4924-A14D-C66DADC74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E96D4B-FBF5-4609-84C6-8797C73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3F15E98-590D-4DCD-8C24-1F6E320D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25114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EA10CDC-6AFB-4B9D-B135-626BAF7DC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3BA71B-E579-418A-B129-5181CB068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B59FDB-CA63-4866-A385-8705E717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9369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904ADA-A77E-4757-8BD5-FDB885138D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6649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3A0C630-FED6-4931-906D-B621594D8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55B86E5-3A61-4604-BF22-43B19213C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95D8B75-5272-4566-AEB6-660BEE880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63588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21CAE9-8A36-489B-8DE8-E575C81FB6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38"/>
            <a:ext cx="12192000" cy="68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26D79EC-9B72-405F-B366-9E3BE0904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D19FC4-7454-44C1-9C7C-3316BFF21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3D9FC6-B62D-4DCF-BE8A-B10486C8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2738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923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280" y="2279968"/>
            <a:ext cx="10972800" cy="3105150"/>
          </a:xfrm>
        </p:spPr>
        <p:txBody>
          <a:bodyPr/>
          <a:lstStyle>
            <a:lvl1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D3F0733-1A4A-49D2-B640-6B34E6EEE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E60D110-B8E5-4FDD-B47E-3724C8AC9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F3B7FB-3488-4F2A-8DA7-810B47FFF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33435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Dark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E6E3019-636F-413E-A0C2-6D91CB44C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C17682-0CBA-44C9-B14F-6964DD69B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25D245-ABCE-45B3-B4AF-42A53575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2172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5F453-0DFB-4895-B2B9-7E9FDCDA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52D12-92A3-455B-8B6C-609320473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8035-DCC1-4EB6-9369-A37CF18BE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04E95-1710-4923-9FE5-D54F8120D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0CA78-0B11-4982-98BE-01AD81226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71" r:id="rId3"/>
    <p:sldLayoutId id="2147483661" r:id="rId4"/>
    <p:sldLayoutId id="2147483660" r:id="rId5"/>
    <p:sldLayoutId id="2147483664" r:id="rId6"/>
    <p:sldLayoutId id="2147483666" r:id="rId7"/>
    <p:sldLayoutId id="2147483662" r:id="rId8"/>
    <p:sldLayoutId id="2147483668" r:id="rId9"/>
    <p:sldLayoutId id="2147483669" r:id="rId10"/>
    <p:sldLayoutId id="2147483655" r:id="rId11"/>
    <p:sldLayoutId id="2147483667" r:id="rId12"/>
    <p:sldLayoutId id="2147483665" r:id="rId13"/>
    <p:sldLayoutId id="2147483670" r:id="rId14"/>
  </p:sldLayoutIdLst>
  <p:transition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9164CC"/>
        </a:buClr>
        <a:buFont typeface="HelveticaNeueLT Pro 35 Th" panose="020B0403020202020204" pitchFamily="34" charset="0"/>
        <a:buChar char="›"/>
        <a:defRPr sz="28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4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2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0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31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32.jpe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hyperlink" Target="https://www.signalogic.com/images/Llama-22-7B_sound-alike_error_fail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1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0.jpg"/><Relationship Id="rId10" Type="http://schemas.openxmlformats.org/officeDocument/2006/relationships/image" Target="../media/image41.emf"/><Relationship Id="rId4" Type="http://schemas.openxmlformats.org/officeDocument/2006/relationships/image" Target="../media/image32.jpeg"/><Relationship Id="rId9" Type="http://schemas.openxmlformats.org/officeDocument/2006/relationships/image" Target="../media/image3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webp"/><Relationship Id="rId5" Type="http://schemas.openxmlformats.org/officeDocument/2006/relationships/hyperlink" Target="https://www.nature.com/articles/s41598-019-48796-9" TargetMode="Externa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1.png"/><Relationship Id="rId7" Type="http://schemas.openxmlformats.org/officeDocument/2006/relationships/hyperlink" Target="https://www.nature.com/articles/s41598-022-25708-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acm.org/doi/10.1145/3195970.3196014" TargetMode="External"/><Relationship Id="rId5" Type="http://schemas.openxmlformats.org/officeDocument/2006/relationships/hyperlink" Target="https://www.semanticscholar.org/paper/PROXIMITY-CONTENT-ADDRESSABLE-MEMORY?AN-EFFICIENT-Roberts/cc9ba91edc53903f560515c7dff6c9abf7e3f7d0" TargetMode="External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hyperlink" Target="https://gizmodo.com/blackout-in-san-francisco-litters-streets-with-traffic-blocking-deactivated-waymos-200070229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226" y="365125"/>
            <a:ext cx="8163339" cy="2553687"/>
          </a:xfrm>
        </p:spPr>
        <p:txBody>
          <a:bodyPr>
            <a:normAutofit/>
          </a:bodyPr>
          <a:lstStyle/>
          <a:p>
            <a:pPr algn="just"/>
            <a:r>
              <a:rPr lang="en-US" sz="3800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089" y="3098968"/>
            <a:ext cx="9700591" cy="57189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100" b="1" dirty="0"/>
              <a:t>Akraino Physical AI Blueprint Family, v0.2</a:t>
            </a:r>
            <a:endParaRPr lang="en-US" sz="4100" b="1" baseline="30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2BAE8B-CE05-B2BB-6980-B4DDF3C69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3CFAE8-3403-AEC8-2995-721EB3233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8E54D0-8B42-2EA0-4B08-9EE7D9931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802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AD8C-96F3-6D54-E1A8-6589219F3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AE1320-6922-E8AD-FE40-629A9AAA8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66" y="684861"/>
            <a:ext cx="8796854" cy="5794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588A9-7C5C-69A7-C445-54D7A920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Architecture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9CD5-4FB7-24E0-07F0-EC324ED3B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02916"/>
            <a:ext cx="11294656" cy="5011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85BB0-8990-8954-A744-F679128B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47FC9C38-78BB-882A-8B6E-7B055342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D7513-F818-4280-BBE8-96D79439C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4B1487-2F3F-982E-1CC9-284E65D98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0" y="6191352"/>
            <a:ext cx="702757" cy="2737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A74368-2B8F-BBF3-D495-5E117220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19" y="6226805"/>
            <a:ext cx="825468" cy="202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FD78A7-0B74-11C6-AC5E-96F51EFCF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38" y="6241774"/>
            <a:ext cx="825468" cy="1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89464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BA1C0-57E4-2B67-B63E-A59D6506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BD225D6-F7CF-09C3-3210-4003B3511AA4}"/>
              </a:ext>
            </a:extLst>
          </p:cNvPr>
          <p:cNvGrpSpPr/>
          <p:nvPr/>
        </p:nvGrpSpPr>
        <p:grpSpPr>
          <a:xfrm>
            <a:off x="4089187" y="764138"/>
            <a:ext cx="7656302" cy="5728101"/>
            <a:chOff x="4089187" y="764138"/>
            <a:chExt cx="7656302" cy="57281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DFB0BA-DCF0-2ED4-F308-17BCF904A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06" b="-1072"/>
            <a:stretch>
              <a:fillRect/>
            </a:stretch>
          </p:blipFill>
          <p:spPr>
            <a:xfrm>
              <a:off x="4089187" y="764138"/>
              <a:ext cx="7656302" cy="572810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626EF7-4F42-D286-B1E7-9B5FFA2ACF81}"/>
                </a:ext>
              </a:extLst>
            </p:cNvPr>
            <p:cNvSpPr/>
            <p:nvPr/>
          </p:nvSpPr>
          <p:spPr>
            <a:xfrm>
              <a:off x="4799657" y="3289993"/>
              <a:ext cx="152400" cy="116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9A0DD4-3E88-D575-A85B-0DA8F6CB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Data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C19C-E75A-B9B1-1735-16A7FDE5F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02916"/>
            <a:ext cx="11294656" cy="5011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E650E-11AE-E0AE-FD63-DEA7C7FBE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DDEE422-241E-B503-777F-1DBA169D9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264E8-32C3-E4F7-3D6D-1E346DAC6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2CD91F-5488-8328-E497-B2EB449B4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0" y="6191352"/>
            <a:ext cx="702757" cy="273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CC89C4-DFD6-0674-A616-7D0502B6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19" y="6226805"/>
            <a:ext cx="825468" cy="202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1DF3FF-0CE4-90D4-1BCB-67B949F1D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38" y="6241774"/>
            <a:ext cx="825468" cy="1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02282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14675-8328-575A-F51E-49B2FE3BD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482743-8D28-ACD4-4907-313CF316C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69" y="2675883"/>
            <a:ext cx="5055053" cy="2584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077F5D-6D2B-7847-E862-C071790B5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FBFCB-2FAA-E5CF-6B1C-B90F4636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6656702" cy="4830269"/>
          </a:xfrm>
        </p:spPr>
        <p:txBody>
          <a:bodyPr>
            <a:normAutofit fontScale="55000" lnSpcReduction="20000"/>
          </a:bodyPr>
          <a:lstStyle/>
          <a:p>
            <a:pPr marL="182880" indent="-182880">
              <a:spcBef>
                <a:spcPts val="0"/>
              </a:spcBef>
            </a:pPr>
            <a:r>
              <a:rPr lang="en-US" altLang="en-US" dirty="0">
                <a:solidFill>
                  <a:srgbClr val="000000"/>
                </a:solidFill>
              </a:rPr>
              <a:t>Format and Prioritization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pre-defined, machine readable, and brief to reduce power consumption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prioritized by classification and type – emergency, safety, event, collaboration, etc.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types may be further sub-prioritized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optional text, audio, and video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local IP and non-IP; public IP when a router is available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Messages contain “Action” field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allow other agents in the P2P network to act on the message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if they have sufficient model, storage, or authentication capabilities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Message standards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no cross-industry standard yet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some standards may partially apply, such as SAE J2945 series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sz="2200" dirty="0"/>
              <a:t>defines requirements for vehicle-to-vehicle safety systems, including alerts for emergency vehicles (EVA) and road hazards, using DSRC or C-V2X for interoperability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sz="2200" dirty="0"/>
              <a:t>establishes data and message protocols for real-time warnings like Emergency Vehicle Alerts (EVA) and Roadside Alerts (RSA)</a:t>
            </a:r>
            <a:endParaRPr lang="en-US" altLang="en-US" sz="2200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Cloud and application domain communication use TCP/UDP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HTTPS and other common protocols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52A7-C07C-617F-9BDA-49023E62F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94C7783-B0C9-5899-B15D-C890FEF94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F83-1C80-9ADE-FE9C-6D98B3383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21952A-C92F-681A-1F2B-664DFEA55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42D935-D25C-DC58-4B8B-41552A4A2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8EE43B-DFA6-9FE8-8E0B-D1B2DF6A5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92049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9F136-DABA-268A-B875-539A3CD4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F754-E975-3322-033D-C0CFACEFB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Messaging,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4C240-731A-A2CB-3798-F0DCC6D6F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8" y="785375"/>
            <a:ext cx="9753321" cy="1396406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sz="1800" dirty="0">
                <a:solidFill>
                  <a:srgbClr val="000000"/>
                </a:solidFill>
              </a:rPr>
              <a:t>Message Organization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organized by classification, type, priority, size, content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emergency and safety messages are short and pre-defined to minimize data rate, power consumption, and errors (e.g. giving an automated vehicle the wrong instructions)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“Actions” field specifies handling by P2P network, for example an agent can request “Interpretation” of audio and video data by multi-modal or language models offered by another agent with advanced model capability and/or cloud connection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optional fields use standard formats such as file attachments, SMS, MIME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sz="1600" dirty="0">
                <a:solidFill>
                  <a:srgbClr val="000000"/>
                </a:solidFill>
              </a:rPr>
              <a:t>No cross-industry standard for this yet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46BB1-0534-C7A8-A416-9843F9B70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14995F0A-C03B-58F3-32BE-52DA3B1B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64413-A8BE-AF6C-5F19-1D47BB25C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DF0F97-CC82-47B3-35C5-754FDECC1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CA7453-796A-AD3F-C22D-3D20AB19A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CABD97-A6DD-3643-C4AD-7ED4292B3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A97DBA-E72A-E7C1-32AC-3AD5BAC60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288754"/>
              </p:ext>
            </p:extLst>
          </p:nvPr>
        </p:nvGraphicFramePr>
        <p:xfrm>
          <a:off x="895918" y="2181780"/>
          <a:ext cx="9127174" cy="380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6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3366537434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6887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ification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Types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Priority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Message 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Format, </a:t>
                      </a:r>
                      <a:r>
                        <a:rPr sz="900" dirty="0">
                          <a:solidFill>
                            <a:schemeClr val="tx1"/>
                          </a:solidFill>
                        </a:rPr>
                        <a:t>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P2P Actions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Examples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Related Standards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025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Emergency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Immediate hazard or loss-of-control condition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Highest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Very 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Fixed, predefined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Enumerated codes only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no optional fields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no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Multicast, Interpret, Immediate 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</a:rPr>
                        <a:t>Acknowlegment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Follow-up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Emergency stop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collision imminent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flood, 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fire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human in danger 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SAE J2735; IEC 61784-3; ETSI DENM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042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Safety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Developing or persistent unsafe condition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Very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Fixed, </a:t>
                      </a:r>
                      <a:r>
                        <a:rPr sz="700" dirty="0"/>
                        <a:t>predefined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Enumerated condition types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optional numeric parameters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no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Immediate 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</a:rPr>
                        <a:t>Acknowlegment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, Follow-up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Flood warning, o</a:t>
                      </a:r>
                      <a:r>
                        <a:rPr sz="700" dirty="0"/>
                        <a:t>bstacle detected; unsafe proximity; degraded control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ISO 13849; IEC 61508; </a:t>
                      </a:r>
                      <a:r>
                        <a:rPr sz="700" dirty="0" err="1"/>
                        <a:t>PROFIsafe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306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Event Notification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Discrete operational event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 (data rate and protocol dependent)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</a:t>
                      </a:r>
                      <a:r>
                        <a:rPr sz="700" dirty="0"/>
                        <a:t>tructured</a:t>
                      </a:r>
                      <a:r>
                        <a:rPr lang="en-US" sz="700" dirty="0"/>
                        <a:t>, with optional fields for additional text, audio, and video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Required event cod</a:t>
                      </a:r>
                      <a:r>
                        <a:rPr lang="en-US" sz="700" dirty="0"/>
                        <a:t>e,</a:t>
                      </a:r>
                      <a:r>
                        <a:rPr sz="700" dirty="0"/>
                        <a:t> optional fields</a:t>
                      </a:r>
                      <a:r>
                        <a:rPr lang="en-US" sz="700" dirty="0"/>
                        <a:t> using standard formats such as SMS, MIME, file attachments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Route blocked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task completed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equipment 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ETSI CAM/DENM; OPC UA Events; DDS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46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Status / Awareness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Periodic situational or state updates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Short to 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Semi-structured, with optional fields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State vectors, counters, identifiers; no narrative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Position update</a:t>
                      </a:r>
                      <a:r>
                        <a:rPr lang="en-US" sz="700" dirty="0"/>
                        <a:t>, </a:t>
                      </a:r>
                      <a:r>
                        <a:rPr sz="700" dirty="0"/>
                        <a:t>mode change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utilization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SAE J2945; DDS; OPC UA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37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Maintenance / Diagnostics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Health monitoring and service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 to 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Semi-structured, with optional fields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Diagnostic codes, key-value pairs, optional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Service reminder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error logs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calibration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IEC 62541 (OPC UA); ISO 13374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C</a:t>
                      </a:r>
                      <a:r>
                        <a:rPr lang="en-US" sz="700" dirty="0"/>
                        <a:t>ollaboration / Teamwork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Operational / functional communication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 to </a:t>
                      </a:r>
                      <a:r>
                        <a:rPr sz="700" dirty="0"/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Unstructured</a:t>
                      </a:r>
                      <a:r>
                        <a:rPr lang="en-US" sz="700" dirty="0"/>
                        <a:t>, application dependent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Instructions, follow-up, progress reports, database updates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“Please supply more of material X”, “will be offline for N hours for maintenance”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Vendor-specific; ISO/IEC 30141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37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Non-Critical / Bulk Data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Operational / functional communication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Low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Unstructured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application dependent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Files, extended logs, datasets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Historical data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reports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reference material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Vendor-specific; ISO/IEC 30141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185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395378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00244-C6E2-A8CE-8287-BC1A5DE1F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5333-9627-850B-69D4-BF280F22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Agents Capabilities Advertisement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79A95-4C45-2D9E-1596-62FF939BB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863912"/>
            <a:ext cx="5471160" cy="5563392"/>
          </a:xfrm>
        </p:spPr>
        <p:txBody>
          <a:bodyPr>
            <a:normAutofit fontScale="550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APIs and services for …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language and multimodal models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 and database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authentication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work together to overcome disparate capabilities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as an example, an agent may have limited on-device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gesture recognition but is unable to analyze complex images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worst case they can only record video and audio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on-device AI and autonomous operation are the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default when possible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cloud AI is used when necessary and available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Human interaction is key to handle situations that are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ambiguous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urgent or unsafe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expert guidance needed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act on P2P messages based on 1) Action field contents and 2) match with their capabilities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action field maintains history of transmission chain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“Collaborative M2M messaging” and “content aware networking” are similar concepts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65FBC-1A48-67E4-B362-DA89EBFC0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7579E14-78BF-5C82-62EB-890D52182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C25DA-E81B-6F6E-D5B9-2770D34E5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736E28-C948-89E9-B09D-418273143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1B9349-B979-B275-3805-F1002FC21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CC5610-DD2B-18AD-D355-9BC786FA9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38604F-0C15-9872-C8C2-F30ADC422599}"/>
              </a:ext>
            </a:extLst>
          </p:cNvPr>
          <p:cNvSpPr txBox="1"/>
          <p:nvPr/>
        </p:nvSpPr>
        <p:spPr>
          <a:xfrm>
            <a:off x="8666923" y="5116040"/>
            <a:ext cx="2707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Factory agents message and action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8DDE6-74EF-2368-7FC2-D93F90FDF8F8}"/>
              </a:ext>
            </a:extLst>
          </p:cNvPr>
          <p:cNvSpPr txBox="1"/>
          <p:nvPr/>
        </p:nvSpPr>
        <p:spPr>
          <a:xfrm>
            <a:off x="8666803" y="2444426"/>
            <a:ext cx="4154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WiFi</a:t>
            </a:r>
            <a:endParaRPr lang="en-US" sz="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0D8F33-BFD1-A542-DB8F-80A861B52F89}"/>
              </a:ext>
            </a:extLst>
          </p:cNvPr>
          <p:cNvGrpSpPr/>
          <p:nvPr/>
        </p:nvGrpSpPr>
        <p:grpSpPr>
          <a:xfrm>
            <a:off x="5793068" y="740366"/>
            <a:ext cx="6011745" cy="5207532"/>
            <a:chOff x="5793068" y="740366"/>
            <a:chExt cx="6011745" cy="52075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67E29D-500B-22E6-27C6-B053814A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068" y="740366"/>
              <a:ext cx="6011745" cy="520753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D603C8-99E9-4681-D391-DB42D062FCED}"/>
                </a:ext>
              </a:extLst>
            </p:cNvPr>
            <p:cNvSpPr/>
            <p:nvPr/>
          </p:nvSpPr>
          <p:spPr>
            <a:xfrm>
              <a:off x="5974454" y="1671725"/>
              <a:ext cx="1823190" cy="375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0363101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B18E7-5B64-FCB0-D21C-6B9A2DC61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372B41B-DB66-F5A4-53AA-E0F95A34F2F0}"/>
              </a:ext>
            </a:extLst>
          </p:cNvPr>
          <p:cNvGrpSpPr/>
          <p:nvPr/>
        </p:nvGrpSpPr>
        <p:grpSpPr>
          <a:xfrm>
            <a:off x="2072964" y="2428966"/>
            <a:ext cx="9860202" cy="3494755"/>
            <a:chOff x="2072964" y="2428966"/>
            <a:chExt cx="9860202" cy="34947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4A8794-5CD3-9000-75A7-B942FACBC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964" y="2428966"/>
              <a:ext cx="9860202" cy="349475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881B70-2DDE-731B-BB97-DDBA4CF7EC38}"/>
                </a:ext>
              </a:extLst>
            </p:cNvPr>
            <p:cNvSpPr/>
            <p:nvPr/>
          </p:nvSpPr>
          <p:spPr>
            <a:xfrm>
              <a:off x="2226365" y="2498035"/>
              <a:ext cx="3558209" cy="377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ACAFDD-2933-4620-CF9B-9C1BE93F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Multimodal and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C2731-11BA-FB34-6EFD-B71A70F66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3912"/>
            <a:ext cx="7545125" cy="3158123"/>
          </a:xfrm>
          <a:noFill/>
        </p:spPr>
        <p:txBody>
          <a:bodyPr>
            <a:normAutofit fontScale="850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have wide range of language and multimodal model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constraints may be prohibitive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drones and mobile robots may have no models, or very limited ones due to few CPU cores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some agents may have cloud connection to large models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model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“I have speech-to-text,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cc me with copies of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message audio”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B64D-E6DA-F62B-1D04-15E4050120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14992F47-B7DB-82FE-DE42-42F884515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FB714-C43D-7EF0-BD2F-E1221DC10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E76ABC-1806-F9C0-A806-37D8E93B3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C36D39-9FF9-163B-9DD6-ABB459504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12456B-85B4-5CD2-52FF-7BA4CCE15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27050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C6737-2AD3-DDCF-C660-A83B55B5D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EBDD1D-FC9C-0376-6EC4-C8A4FC60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168" y="319899"/>
            <a:ext cx="7468787" cy="5668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C58BE0-EA71-182E-0019-CB4BF4C6F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Data Storage /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A3EA-7265-75E1-1CE5-A992609C8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863912"/>
            <a:ext cx="5108392" cy="5170846"/>
          </a:xfrm>
        </p:spPr>
        <p:txBody>
          <a:bodyPr>
            <a:normAutofit fontScale="925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may or may not have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constraints may be prohibitive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drones and mobile robots may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have no SSD, limited Flash mem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data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storage and database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“I have storage, cc me with message copies”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fixed or semi-mobile agents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(e.g. laptops)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larger, heavier agents (e.g. automated vehicles)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FEAA4-B358-A38A-721C-A0036E3CE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41B20FD8-3E63-A44C-460F-2ACA11012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C9B5-0136-9C86-9216-B916BB9F8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C56241-3529-5558-2F92-03F4EAD84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C52176-1D5A-F1C1-6572-BD9D58CC2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AD1747-CF2B-ABF3-AFBB-225480F01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50481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FCAED-A063-001D-9C31-96859236E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C7D2-4170-BEB8-D1EA-36F891B4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9CD4-A227-2BB3-B874-C49D2F11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1"/>
            <a:ext cx="7256952" cy="4972722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Linux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>
                <a:solidFill>
                  <a:srgbClr val="000000"/>
                </a:solidFill>
              </a:rPr>
              <a:t>Ubuntu, Debian, CentOS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Kaldi or Whisper ASR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OpenCV</a:t>
            </a:r>
          </a:p>
          <a:p>
            <a:pPr>
              <a:spcBef>
                <a:spcPts val="300"/>
              </a:spcBef>
            </a:pPr>
            <a:r>
              <a:rPr lang="en-US" altLang="en-US" sz="2000" dirty="0" err="1">
                <a:solidFill>
                  <a:srgbClr val="000000"/>
                </a:solidFill>
              </a:rPr>
              <a:t>Mediashark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RTP media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highly optimized for limited CPU cores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maximize audio quality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packet repair and frame loss concealment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classify audio (voice, sound, noise) 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background noise removal (other talkers, servo motors, ambient environmental noise)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small multimodal models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Llama-4, Gemma 3, Qwen2, </a:t>
            </a:r>
            <a:r>
              <a:rPr lang="en-US" altLang="en-US" sz="1800" dirty="0" err="1">
                <a:solidFill>
                  <a:srgbClr val="000000"/>
                </a:solidFill>
              </a:rPr>
              <a:t>MiniPCM</a:t>
            </a:r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DB176-0579-6A2A-DAA9-2984A77FA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4035570-2687-F8B3-9D10-AB0C72F7C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7DFC6-2414-4954-7013-62DE96B5C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A7093B-22F4-5407-1089-DB0AA41CD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DFC2C8-ECE2-1C2F-14ED-B38B43E83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0BC855-97F0-C21B-79A6-768ED6505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58096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7256952" cy="5187345"/>
          </a:xfrm>
        </p:spPr>
        <p:txBody>
          <a:bodyPr>
            <a:normAutofit/>
          </a:bodyPr>
          <a:lstStyle/>
          <a:p>
            <a:r>
              <a:rPr lang="en-US" sz="2000" dirty="0"/>
              <a:t>Very small form-factor</a:t>
            </a:r>
          </a:p>
          <a:p>
            <a:pPr lvl="1"/>
            <a:r>
              <a:rPr lang="en-US" sz="1800" dirty="0"/>
              <a:t>under 15 W, battery powered for 2 - 6 hours</a:t>
            </a:r>
          </a:p>
          <a:p>
            <a:pPr lvl="1"/>
            <a:r>
              <a:rPr lang="en-US" sz="1800" dirty="0"/>
              <a:t>4 x 3”, heat sink only, no fans</a:t>
            </a:r>
          </a:p>
          <a:p>
            <a:r>
              <a:rPr lang="en-US" sz="2000" dirty="0"/>
              <a:t>Operate as small servers</a:t>
            </a:r>
          </a:p>
          <a:p>
            <a:pPr lvl="1"/>
            <a:r>
              <a:rPr lang="en-US" sz="1800" dirty="0"/>
              <a:t>standard Linux OS (Ubuntu, Debian, </a:t>
            </a:r>
            <a:r>
              <a:rPr lang="en-US" sz="1800" dirty="0" err="1"/>
              <a:t>etc</a:t>
            </a:r>
            <a:r>
              <a:rPr lang="en-US" sz="1800" dirty="0"/>
              <a:t>) and command line</a:t>
            </a:r>
          </a:p>
          <a:p>
            <a:pPr lvl="1"/>
            <a:r>
              <a:rPr lang="en-US" sz="1800" dirty="0"/>
              <a:t>Standard gcc/g++, Python, JavaScript, other standard development tools</a:t>
            </a:r>
          </a:p>
          <a:p>
            <a:pPr lvl="1"/>
            <a:r>
              <a:rPr lang="en-US" sz="1800" dirty="0"/>
              <a:t>in the lab connect a keyboard and display</a:t>
            </a:r>
          </a:p>
          <a:p>
            <a:pPr lvl="1"/>
            <a:r>
              <a:rPr lang="en-US" sz="1800" dirty="0"/>
              <a:t>open source development and test support</a:t>
            </a:r>
            <a:endParaRPr lang="en-US" sz="1600" dirty="0"/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77AA6-6C26-12EE-E592-BA345178F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351" y="365126"/>
            <a:ext cx="3523735" cy="264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7767A-B319-7875-D9E3-96FAD9EB3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"/>
          <a:stretch>
            <a:fillRect/>
          </a:stretch>
        </p:blipFill>
        <p:spPr>
          <a:xfrm>
            <a:off x="8287351" y="3511826"/>
            <a:ext cx="3135093" cy="2994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D7C532-FDDF-CE9C-B135-211F4EC09A12}"/>
              </a:ext>
            </a:extLst>
          </p:cNvPr>
          <p:cNvSpPr txBox="1"/>
          <p:nvPr/>
        </p:nvSpPr>
        <p:spPr>
          <a:xfrm>
            <a:off x="8197874" y="2988651"/>
            <a:ext cx="2907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quad-core Atom x86 server, Ubuntu boot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9F89D-B649-C061-AD5C-7CFB992B7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95CE7-B049-61D9-E616-92082556F6BA}"/>
              </a:ext>
            </a:extLst>
          </p:cNvPr>
          <p:cNvSpPr txBox="1"/>
          <p:nvPr/>
        </p:nvSpPr>
        <p:spPr>
          <a:xfrm>
            <a:off x="8197874" y="3265605"/>
            <a:ext cx="2517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6-core Arm server, Debian boot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19735B-44D7-531D-036E-E549588CC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B4379F-398E-A89A-9A73-5057462BF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45C2D9-5D2F-818C-2454-5E536690E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86320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DAD8B-3949-6A8F-96BC-85C8DBBC1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ACA0-6ACE-145C-9CF8-B20D2B4D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1D6F-E55D-EBFA-48B5-0E7150CE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Additional detail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DB534-02F5-61DB-A6A5-CA1C844CE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6D42196-068A-A564-BEFD-46AF5060C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8E596-81CE-3DF6-384F-07ABB2B0A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44E41-E42B-8FAE-FA3E-1A26286C4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AFFCAD-5CEE-C825-E2A1-D9F0F27B7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E67CC8-C92B-1981-717A-47BA30377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79531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563A-8EB2-E656-717A-EA714338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8582-BAF8-E5E1-E8EB-4F333108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E084A-51ED-C441-4DE7-80318476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 fontScale="77500" lnSpcReduction="20000"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Overview – Agents, Machines, and Interaction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Motivation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autonomous agents are the next industrial revolution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prioritize communication, collaboration, and </a:t>
            </a:r>
            <a:r>
              <a:rPr lang="en-US" altLang="en-US" sz="1200" i="1" dirty="0">
                <a:solidFill>
                  <a:srgbClr val="000000"/>
                </a:solidFill>
              </a:rPr>
              <a:t>human safety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Agent-Agent Interaction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cloud independent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Human-Agent Interaction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safety is a primary concern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Key Technologies</a:t>
            </a:r>
          </a:p>
          <a:p>
            <a:pPr marL="574675" lvl="1" indent="-346075">
              <a:spcBef>
                <a:spcPts val="6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P2P communication over cellular and satellite networks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</a:t>
            </a:r>
          </a:p>
          <a:p>
            <a:pPr marL="804672" lvl="2" indent="-346075">
              <a:spcBef>
                <a:spcPts val="60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human interaction - audio and visual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environmental recognition – hazards and dangerous conditions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small form-factors pose performance challenges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Technology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architecture and data flow diagrams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messaging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capabilities advertisement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000" dirty="0">
                <a:solidFill>
                  <a:srgbClr val="000000"/>
                </a:solidFill>
              </a:rPr>
              <a:t>models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000" dirty="0">
                <a:solidFill>
                  <a:srgbClr val="000000"/>
                </a:solidFill>
              </a:rPr>
              <a:t>data Storage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000" dirty="0">
                <a:solidFill>
                  <a:srgbClr val="000000"/>
                </a:solidFill>
              </a:rPr>
              <a:t>authentication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Software Components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Kaldi or Whisper ASR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OpenCV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 err="1">
                <a:solidFill>
                  <a:srgbClr val="000000"/>
                </a:solidFill>
              </a:rPr>
              <a:t>Mediashark</a:t>
            </a:r>
            <a:endParaRPr lang="en-US" altLang="en-US" sz="1200" dirty="0">
              <a:solidFill>
                <a:srgbClr val="000000"/>
              </a:solidFill>
            </a:endParaRP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 – Llama-4, Gemma 3, Qwen2, </a:t>
            </a:r>
            <a:r>
              <a:rPr lang="en-US" altLang="en-US" sz="1200" dirty="0" err="1">
                <a:solidFill>
                  <a:srgbClr val="000000"/>
                </a:solidFill>
              </a:rPr>
              <a:t>MiniPCM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Hardware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40F6-C7E3-03EA-37C7-54449A4721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6207DF09-332E-4665-6FEB-F03C3DA81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AFB71-F35F-2CAD-DB3F-E497DF307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787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C7DB6-CF1C-10BE-027E-8EC0E2FA0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BE9680-1085-FB54-EA4E-DCCE1752B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A8058-988E-43B5-BCFD-8D58E9257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76684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2951E-314A-C241-BACF-AB85E563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27D0-D280-6937-9CAF-534F5D00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4" y="39072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Delivery Drone Patents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EBD56-837B-87FE-C5C7-18CDF79BD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5019165"/>
          </a:xfrm>
        </p:spPr>
        <p:txBody>
          <a:bodyPr>
            <a:normAutofit fontScale="47500" lnSpcReduction="20000"/>
          </a:bodyPr>
          <a:lstStyle/>
          <a:p>
            <a:r>
              <a:rPr lang="en-US" sz="2600" dirty="0"/>
              <a:t>2016 - 2018</a:t>
            </a:r>
          </a:p>
          <a:p>
            <a:r>
              <a:rPr lang="en-US" sz="2600" dirty="0"/>
              <a:t>System for delivery drone fleet</a:t>
            </a:r>
          </a:p>
          <a:p>
            <a:r>
              <a:rPr lang="en-US" sz="2600" dirty="0"/>
              <a:t>Widely reported in technical press, in part</a:t>
            </a:r>
            <a:br>
              <a:rPr lang="en-US" sz="2600" dirty="0"/>
            </a:br>
            <a:r>
              <a:rPr lang="en-US" sz="2600" dirty="0"/>
              <a:t>due to somewhat humorous drawings not</a:t>
            </a:r>
            <a:br>
              <a:rPr lang="en-US" sz="2600" dirty="0"/>
            </a:br>
            <a:r>
              <a:rPr lang="en-US" sz="2600" dirty="0"/>
              <a:t>commonly found in patent submissions</a:t>
            </a:r>
          </a:p>
          <a:p>
            <a:r>
              <a:rPr lang="en-US" sz="2600" dirty="0"/>
              <a:t>Are speech and gesture recognition</a:t>
            </a:r>
            <a:br>
              <a:rPr lang="en-US" sz="2600" dirty="0"/>
            </a:br>
            <a:r>
              <a:rPr lang="en-US" sz="2600" dirty="0"/>
              <a:t>aspects of the patent enforceable ?</a:t>
            </a:r>
            <a:endParaRPr lang="en-US" sz="2600" baseline="30000" dirty="0"/>
          </a:p>
          <a:p>
            <a:pPr lvl="1"/>
            <a:r>
              <a:rPr lang="en-US" sz="1900" dirty="0"/>
              <a:t>not if there exists prior art for voice and gesture communication</a:t>
            </a:r>
            <a:br>
              <a:rPr lang="en-US" sz="1900" dirty="0"/>
            </a:br>
            <a:r>
              <a:rPr lang="en-US" sz="1900" dirty="0"/>
              <a:t>with machines</a:t>
            </a:r>
          </a:p>
          <a:p>
            <a:pPr lvl="1"/>
            <a:r>
              <a:rPr lang="en-US" sz="1900" dirty="0"/>
              <a:t>patent must be “novel”</a:t>
            </a:r>
          </a:p>
          <a:p>
            <a:pPr lvl="1"/>
            <a:r>
              <a:rPr lang="en-US" sz="1900" dirty="0"/>
              <a:t>patent must be “non-obvious” to people skilled in the industry</a:t>
            </a:r>
          </a:p>
          <a:p>
            <a:r>
              <a:rPr lang="en-US" sz="2600" dirty="0"/>
              <a:t>Methods and architecture of delivery system likely</a:t>
            </a:r>
            <a:br>
              <a:rPr lang="en-US" sz="2600" dirty="0"/>
            </a:br>
            <a:r>
              <a:rPr lang="en-US" sz="2600" dirty="0"/>
              <a:t>enforceable – although not our concern</a:t>
            </a:r>
          </a:p>
          <a:p>
            <a:r>
              <a:rPr lang="en-US" sz="2600" dirty="0"/>
              <a:t>Stanford 2015 paper</a:t>
            </a:r>
          </a:p>
          <a:p>
            <a:pPr lvl="1"/>
            <a:r>
              <a:rPr lang="en-US" sz="2000" dirty="0"/>
              <a:t>“Results show strong agreement between participants for many interaction techniques,</a:t>
            </a:r>
            <a:br>
              <a:rPr lang="en-US" sz="2000" dirty="0"/>
            </a:br>
            <a:r>
              <a:rPr lang="en-US" sz="2000" dirty="0"/>
              <a:t>as when gesturing for the drone to stop. We discovered that </a:t>
            </a:r>
            <a:r>
              <a:rPr lang="en-US" sz="2000" b="1" i="1" dirty="0"/>
              <a:t>people interact with drones</a:t>
            </a:r>
            <a:br>
              <a:rPr lang="en-US" sz="2000" b="1" i="1" dirty="0"/>
            </a:br>
            <a:r>
              <a:rPr lang="en-US" sz="2000" b="1" i="1" dirty="0"/>
              <a:t>as with a person or a pet</a:t>
            </a:r>
            <a:r>
              <a:rPr lang="en-US" sz="2000" dirty="0"/>
              <a:t>, using interpersonal gestures, such as beckoning the drone</a:t>
            </a:r>
            <a:br>
              <a:rPr lang="en-US" sz="2000" dirty="0"/>
            </a:br>
            <a:r>
              <a:rPr lang="en-US" sz="2000" dirty="0"/>
              <a:t>closer. We detail the interaction metaphors observed and offer design insights for</a:t>
            </a:r>
            <a:br>
              <a:rPr lang="en-US" sz="2000" dirty="0"/>
            </a:br>
            <a:r>
              <a:rPr lang="en-US" sz="2000" dirty="0"/>
              <a:t>human-drone interactions.”</a:t>
            </a:r>
          </a:p>
          <a:p>
            <a:r>
              <a:rPr lang="en-US" sz="2500" dirty="0"/>
              <a:t>Realistic, natural human-machine communication by voice</a:t>
            </a:r>
            <a:br>
              <a:rPr lang="en-US" sz="2500" dirty="0"/>
            </a:br>
            <a:r>
              <a:rPr lang="en-US" sz="2500" dirty="0"/>
              <a:t>and gesture has been depicted in Sci-Fi movies going</a:t>
            </a:r>
            <a:br>
              <a:rPr lang="en-US" sz="2500" dirty="0"/>
            </a:br>
            <a:r>
              <a:rPr lang="en-US" sz="2500" dirty="0"/>
              <a:t>back decades. A primary example is to “2001: A Space</a:t>
            </a:r>
            <a:br>
              <a:rPr lang="en-US" sz="2500" dirty="0"/>
            </a:br>
            <a:r>
              <a:rPr lang="en-US" sz="2500" dirty="0"/>
              <a:t>Odyssey” in 1968 </a:t>
            </a:r>
          </a:p>
          <a:p>
            <a:r>
              <a:rPr lang="en-US" sz="2500" dirty="0"/>
              <a:t>It’s reasonable to conclude that gesture and voice</a:t>
            </a:r>
            <a:br>
              <a:rPr lang="en-US" sz="2500" dirty="0"/>
            </a:br>
            <a:r>
              <a:rPr lang="en-US" sz="2500" dirty="0"/>
              <a:t>communication with machines exists in a variety of prior</a:t>
            </a:r>
            <a:br>
              <a:rPr lang="en-US" sz="2500" dirty="0"/>
            </a:br>
            <a:r>
              <a:rPr lang="en-US" sz="2500" dirty="0"/>
              <a:t>art, is obvious and not novel, and is thus not patentable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42C2D-1A4A-AD41-DAC8-D1326ADAF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2DC1CED1-A3A4-EA35-5EEF-C2678D4BE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F4438-F378-BEE5-C50B-3B02737F4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2CA4BE-8A02-7728-4D39-760320F4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7DC580-EC7F-11A3-1BD0-E2F60FE8B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1879D2-7472-9B75-B72B-75961C1EB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490421-C603-E9AA-B166-43E437C7F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627" y="2050263"/>
            <a:ext cx="2695636" cy="18639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29198A-454E-3445-4EB1-4A3903C8DD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331" y="309917"/>
            <a:ext cx="3512264" cy="1641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BDEC3-2D4C-8433-D56C-49D330210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7402" y="4025393"/>
            <a:ext cx="2715193" cy="23653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0FFDB-0BB7-E407-994D-4BD435D625A3}"/>
              </a:ext>
            </a:extLst>
          </p:cNvPr>
          <p:cNvSpPr txBox="1"/>
          <p:nvPr/>
        </p:nvSpPr>
        <p:spPr>
          <a:xfrm>
            <a:off x="7369995" y="1734770"/>
            <a:ext cx="1322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Drawing excerpts from Amazon delivery drone patents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6B95D-40DC-CDC8-28C8-72F424A4B98A}"/>
              </a:ext>
            </a:extLst>
          </p:cNvPr>
          <p:cNvSpPr txBox="1"/>
          <p:nvPr/>
        </p:nvSpPr>
        <p:spPr>
          <a:xfrm>
            <a:off x="7127977" y="4763018"/>
            <a:ext cx="2221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“Drone &amp; Me: An Exploration Into Natural Human-Drone Interaction”, Stanford CS Dept, 2015, https://hci.stanford.edu/publications/2015/gestures/paper116.pdf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ED218C-8E87-DBE3-6540-F5A4E9191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34" y="4398524"/>
            <a:ext cx="966227" cy="130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1146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037A2-D86D-EB30-DCF2-4B5B4F979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0F66-DB54-492E-6C48-916F1B9A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F5C99-36AC-35B2-D6DD-D04F6426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Following slides are FYI only, from related or previous presentations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96CAA-4D89-BC92-3B81-AEA6BA44F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B5919D96-349A-ABA9-5675-F6C077F3B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5F27E-79B5-4326-1379-92D36467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3CF19A-21AB-D174-0993-E333D8E9B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E146-D7FB-1961-CD47-C45192527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8E73A0-D6CA-9987-CBDF-6B52C0F31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17654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44988"/>
            <a:ext cx="11294656" cy="5020367"/>
          </a:xfrm>
        </p:spPr>
        <p:txBody>
          <a:bodyPr>
            <a:normAutofit/>
          </a:bodyPr>
          <a:lstStyle/>
          <a:p>
            <a:r>
              <a:rPr lang="en-US" sz="2400" dirty="0"/>
              <a:t>Factory floor personnel giving urgent commands</a:t>
            </a:r>
          </a:p>
          <a:p>
            <a:pPr lvl="1"/>
            <a:r>
              <a:rPr lang="en-US" sz="2200" dirty="0"/>
              <a:t>possibly dangerous equipment (e.g. forklifts)</a:t>
            </a:r>
          </a:p>
          <a:p>
            <a:pPr lvl="1"/>
            <a:r>
              <a:rPr lang="en-US" sz="2200" dirty="0"/>
              <a:t>hands-free environments (e.g. food processing)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First responders communicating with disabled</a:t>
            </a:r>
            <a:br>
              <a:rPr lang="en-US" sz="2400" dirty="0"/>
            </a:br>
            <a:r>
              <a:rPr lang="en-US" sz="2400" dirty="0"/>
              <a:t>or disconnected robotic vehicles</a:t>
            </a:r>
          </a:p>
          <a:p>
            <a:pPr lvl="1"/>
            <a:r>
              <a:rPr lang="en-US" sz="2200" dirty="0"/>
              <a:t>robotaxis</a:t>
            </a:r>
          </a:p>
          <a:p>
            <a:pPr lvl="1"/>
            <a:r>
              <a:rPr lang="en-US" sz="2200" dirty="0"/>
              <a:t>cargo trucks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Language Translation</a:t>
            </a:r>
          </a:p>
          <a:p>
            <a:pPr lvl="1"/>
            <a:r>
              <a:rPr lang="en-US" sz="2200" dirty="0"/>
              <a:t>independent of ASR model and language model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9913" y="6583680"/>
            <a:ext cx="91554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8132BB-6990-E706-5E98-D70DC2CD5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24" y="3096270"/>
            <a:ext cx="774014" cy="823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A70563-62A4-0ECD-1305-B4805811C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1409" y="2947069"/>
            <a:ext cx="2184715" cy="11048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B24993-31F8-C545-84E7-45E2AB0E8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37" y="1189804"/>
            <a:ext cx="862569" cy="1244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22388-7D7A-4861-B0D2-7476A4C4A8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346" y="4446766"/>
            <a:ext cx="1341120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FE591-3195-A5B6-FD03-7FBE92DB9F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508" y="1059177"/>
            <a:ext cx="1385218" cy="13852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8D432-75C4-EC03-6075-B25486933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1488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9904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264EAF-106E-EDFC-B0CD-019909D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47" y="572098"/>
            <a:ext cx="5104583" cy="3044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Precise Command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4"/>
            <a:ext cx="10866681" cy="5163492"/>
          </a:xfrm>
        </p:spPr>
        <p:txBody>
          <a:bodyPr>
            <a:normAutofit/>
          </a:bodyPr>
          <a:lstStyle/>
          <a:p>
            <a:r>
              <a:rPr lang="en-US" sz="1600" dirty="0"/>
              <a:t>Machine-readable APIs must be precise</a:t>
            </a:r>
          </a:p>
          <a:p>
            <a:r>
              <a:rPr lang="en-US" sz="1600" dirty="0"/>
              <a:t>Minimizing false positives is crucial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Under difficult conditions, efficient open source ASRs</a:t>
            </a:r>
            <a:br>
              <a:rPr lang="en-US" sz="1600" dirty="0"/>
            </a:br>
            <a:r>
              <a:rPr lang="en-US" sz="1600" dirty="0"/>
              <a:t>such as Kaldi and Whisper produce "sound-alike“</a:t>
            </a:r>
            <a:br>
              <a:rPr lang="en-US" sz="1600" dirty="0"/>
            </a:br>
            <a:r>
              <a:rPr lang="en-US" sz="1600" dirty="0"/>
              <a:t>errors, for example: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 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rolled the stake”</a:t>
            </a:r>
            <a:b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/>
              <a:t>  </a:t>
            </a:r>
            <a:br>
              <a:rPr lang="en-US" sz="1600" dirty="0"/>
            </a:br>
            <a:r>
              <a:rPr lang="en-US" sz="1600" dirty="0"/>
              <a:t>which must be corrected to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ruled the state”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Sound-alike errors are problematic for safety and emergency situations</a:t>
            </a:r>
          </a:p>
          <a:p>
            <a:pPr lvl="1"/>
            <a:r>
              <a:rPr lang="en-US" sz="1400" dirty="0"/>
              <a:t>Internet / cloud connection cannot be assumed. Phones may be useless</a:t>
            </a:r>
          </a:p>
          <a:p>
            <a:pPr lvl="1"/>
            <a:r>
              <a:rPr lang="en-US" sz="1400" dirty="0"/>
              <a:t>for a robotaxi, a first responder may use a portable hand-held device and</a:t>
            </a:r>
            <a:br>
              <a:rPr lang="en-US" sz="1400" dirty="0"/>
            </a:br>
            <a:r>
              <a:rPr lang="en-US" sz="1400" dirty="0"/>
              <a:t>give general, conversational such as "get off the road up ahead there and</a:t>
            </a:r>
            <a:br>
              <a:rPr lang="en-US" sz="1400" dirty="0"/>
            </a:br>
            <a:r>
              <a:rPr lang="en-US" sz="1400" dirty="0"/>
              <a:t>shut down“</a:t>
            </a:r>
          </a:p>
          <a:p>
            <a:pPr lvl="1"/>
            <a:r>
              <a:rPr lang="en-US" sz="1400" dirty="0"/>
              <a:t>sometimes labeled in ASR research as “substitution errors”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3287" y="6583680"/>
            <a:ext cx="9221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7C45CA-0941-0799-EFB9-44FE52DB9006}"/>
              </a:ext>
            </a:extLst>
          </p:cNvPr>
          <p:cNvSpPr txBox="1"/>
          <p:nvPr/>
        </p:nvSpPr>
        <p:spPr>
          <a:xfrm>
            <a:off x="7396598" y="3330766"/>
            <a:ext cx="4094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Prediction and decision boundary line is always hard to define </a:t>
            </a:r>
            <a:r>
              <a:rPr lang="en-US" sz="1200" baseline="30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BCB043-F6D0-6FEC-447F-408EFEF018B9}"/>
              </a:ext>
            </a:extLst>
          </p:cNvPr>
          <p:cNvSpPr txBox="1"/>
          <p:nvPr/>
        </p:nvSpPr>
        <p:spPr>
          <a:xfrm>
            <a:off x="6970798" y="6018856"/>
            <a:ext cx="4900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 https://medium.com/@Sanskriti.Singh/an-emphasis-on-the-minimization-of-false-negatives-false-positives-in-binary-classification-9c22f3f9f73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4C29B-8281-B245-BD6F-A37785259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69143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Current SLM State-of-the-Art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3"/>
            <a:ext cx="10006264" cy="4983473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Currently Llama-2 7B can’t solve this</a:t>
            </a:r>
          </a:p>
          <a:p>
            <a:pPr lvl="1"/>
            <a:r>
              <a:rPr lang="en-US" sz="1200" dirty="0"/>
              <a:t>“in the early days a king rolled the stake”</a:t>
            </a:r>
          </a:p>
          <a:p>
            <a:pPr lvl="1"/>
            <a:r>
              <a:rPr lang="en-US" sz="1200" dirty="0"/>
              <a:t>see conversation log at:</a:t>
            </a:r>
            <a:br>
              <a:rPr lang="en-US" sz="1200" dirty="0"/>
            </a:br>
            <a:r>
              <a:rPr lang="en-US" sz="300" dirty="0"/>
              <a:t>  </a:t>
            </a:r>
            <a:br>
              <a:rPr lang="en-US" sz="1200" dirty="0"/>
            </a:br>
            <a:r>
              <a:rPr lang="en-US" sz="1200" dirty="0"/>
              <a:t>  </a:t>
            </a:r>
            <a:r>
              <a:rPr lang="en-US" sz="1200" dirty="0">
                <a:hlinkClick r:id="rId2"/>
              </a:rPr>
              <a:t>https://www.signalogic.com/images/Llama-22-7B_sound-alike_error_fail.png</a:t>
            </a:r>
            <a:br>
              <a:rPr lang="en-US" sz="1200" dirty="0"/>
            </a:br>
            <a:r>
              <a:rPr lang="en-US" sz="300" dirty="0"/>
              <a:t>  </a:t>
            </a:r>
          </a:p>
          <a:p>
            <a:pPr lvl="1">
              <a:spcBef>
                <a:spcPts val="300"/>
              </a:spcBef>
            </a:pPr>
            <a:r>
              <a:rPr lang="en-US" sz="1200" dirty="0"/>
              <a:t>exhibits typical </a:t>
            </a:r>
            <a:r>
              <a:rPr lang="en-US" sz="1200"/>
              <a:t>LLM failures - incorrect answers, made up words, </a:t>
            </a:r>
            <a:r>
              <a:rPr lang="en-US" sz="1200" dirty="0"/>
              <a:t>and circular logic</a:t>
            </a:r>
          </a:p>
          <a:p>
            <a:pPr lvl="1"/>
            <a:r>
              <a:rPr lang="en-US" sz="1200" dirty="0"/>
              <a:t>evidently model reduction / quantization makes the problem difficult, as LLMs</a:t>
            </a:r>
            <a:br>
              <a:rPr lang="en-US" sz="1200" dirty="0"/>
            </a:br>
            <a:r>
              <a:rPr lang="en-US" sz="1200" dirty="0"/>
              <a:t>such as ChatGPT can easily solve it</a:t>
            </a:r>
          </a:p>
          <a:p>
            <a:pPr lvl="1"/>
            <a:r>
              <a:rPr lang="en-US" sz="1200" dirty="0"/>
              <a:t>Llama-2 parameters:</a:t>
            </a: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Tested recently with Llama-3.1 8B, no change</a:t>
            </a:r>
          </a:p>
          <a:p>
            <a:r>
              <a:rPr lang="en-US" sz="1400" dirty="0"/>
              <a:t>Key point: if we refine the question, for example “which of these two</a:t>
            </a:r>
            <a:br>
              <a:rPr lang="en-US" sz="1400" dirty="0"/>
            </a:br>
            <a:r>
              <a:rPr lang="en-US" sz="1400" dirty="0"/>
              <a:t>word combinations is more likely” then the SLM becomes more useful.</a:t>
            </a:r>
            <a:br>
              <a:rPr lang="en-US" sz="1400" dirty="0"/>
            </a:br>
            <a:r>
              <a:rPr lang="en-US" sz="1400" dirty="0"/>
              <a:t>But that requires us to know </a:t>
            </a:r>
            <a:r>
              <a:rPr lang="en-US" sz="1400" b="1" i="1" dirty="0"/>
              <a:t>a-priori</a:t>
            </a:r>
            <a:r>
              <a:rPr lang="en-US" sz="1400" dirty="0"/>
              <a:t> what combinations to suggest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19791" y="6583680"/>
            <a:ext cx="89567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066C04-7337-B538-41FB-4CEB70A139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98" y="2833920"/>
            <a:ext cx="3660907" cy="18431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5EF036-5479-28D6-67F8-9AB4A7957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06" y="226800"/>
            <a:ext cx="4376808" cy="63233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1F26E1-169C-0820-D90D-A903796A1002}"/>
              </a:ext>
            </a:extLst>
          </p:cNvPr>
          <p:cNvSpPr txBox="1"/>
          <p:nvPr/>
        </p:nvSpPr>
        <p:spPr>
          <a:xfrm>
            <a:off x="6327440" y="2971706"/>
            <a:ext cx="13958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HuggingFace</a:t>
            </a:r>
            <a:r>
              <a:rPr lang="en-US" sz="1400" dirty="0"/>
              <a:t> Llama-2 extended chat log (we changed their HTML to expand the text box vertically)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2AA39-7559-4311-EE6E-6A6943E29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60365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19976"/>
            <a:ext cx="11294656" cy="5245379"/>
          </a:xfrm>
        </p:spPr>
        <p:txBody>
          <a:bodyPr>
            <a:normAutofit/>
          </a:bodyPr>
          <a:lstStyle/>
          <a:p>
            <a:r>
              <a:rPr lang="en-US" sz="2000" dirty="0"/>
              <a:t>Correct sound-alike errors independently</a:t>
            </a:r>
            <a:br>
              <a:rPr lang="en-US" sz="2000" dirty="0"/>
            </a:br>
            <a:r>
              <a:rPr lang="en-US" sz="2000" dirty="0"/>
              <a:t>of ASR model and language model</a:t>
            </a:r>
          </a:p>
          <a:p>
            <a:r>
              <a:rPr lang="en-US" sz="2000" dirty="0"/>
              <a:t>Real-time – must run every 250 to 500 msec</a:t>
            </a:r>
          </a:p>
          <a:p>
            <a:pPr lvl="1"/>
            <a:r>
              <a:rPr lang="en-US" sz="1800" dirty="0"/>
              <a:t>minimum 10 token/sec, preferably 20</a:t>
            </a:r>
          </a:p>
          <a:p>
            <a:r>
              <a:rPr lang="en-US" sz="2000" dirty="0"/>
              <a:t>Backwards / forwards context of 3-4 tokens (words)</a:t>
            </a:r>
          </a:p>
          <a:p>
            <a:pPr lvl="1"/>
            <a:r>
              <a:rPr lang="en-US" sz="1800" dirty="0"/>
              <a:t>eliminate need for LLM with wide context window, domain</a:t>
            </a:r>
            <a:br>
              <a:rPr lang="en-US" sz="1800" dirty="0"/>
            </a:br>
            <a:r>
              <a:rPr lang="en-US" sz="1800" dirty="0"/>
              <a:t>knowledge, and extensive web page training</a:t>
            </a:r>
          </a:p>
          <a:p>
            <a:r>
              <a:rPr lang="en-US" sz="2000" dirty="0"/>
              <a:t>Compliant with emerging teleoperation standards</a:t>
            </a:r>
          </a:p>
          <a:p>
            <a:pPr lvl="1"/>
            <a:r>
              <a:rPr lang="en-US" sz="1800" dirty="0"/>
              <a:t>California included teleoperation as part of its regulation for</a:t>
            </a:r>
            <a:br>
              <a:rPr lang="en-US" sz="1800" dirty="0"/>
            </a:br>
            <a:r>
              <a:rPr lang="en-US" sz="1800" dirty="0"/>
              <a:t>driverless vehicles in 2018</a:t>
            </a:r>
          </a:p>
          <a:p>
            <a:pPr lvl="1"/>
            <a:r>
              <a:rPr lang="en-US" sz="1800" dirty="0"/>
              <a:t>NIST conference in 2020</a:t>
            </a:r>
          </a:p>
          <a:p>
            <a:pPr lvl="1"/>
            <a:r>
              <a:rPr lang="en-US" sz="1800" dirty="0"/>
              <a:t>WiFi or USB port interfaces typical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33043" y="6583680"/>
            <a:ext cx="88241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DACA8D-05ED-8A9E-26D8-A1E8E0C8B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95" y="2568514"/>
            <a:ext cx="4213819" cy="374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68BA6-14E5-D840-EE83-BC94F3901018}"/>
              </a:ext>
            </a:extLst>
          </p:cNvPr>
          <p:cNvSpPr txBox="1"/>
          <p:nvPr/>
        </p:nvSpPr>
        <p:spPr>
          <a:xfrm>
            <a:off x="5332396" y="5188300"/>
            <a:ext cx="2524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https://www.eetasia.com/why-autonomous-vehicles-will-need-teleoperation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A8D44-C62A-CDC1-C8C8-9FE75FC6F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746" y="1501924"/>
            <a:ext cx="5435716" cy="63594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01D3FF-5B49-5F7C-DB1A-50DACB294CC9}"/>
              </a:ext>
            </a:extLst>
          </p:cNvPr>
          <p:cNvSpPr/>
          <p:nvPr/>
        </p:nvSpPr>
        <p:spPr>
          <a:xfrm>
            <a:off x="8502805" y="1376510"/>
            <a:ext cx="607741" cy="824730"/>
          </a:xfrm>
          <a:prstGeom prst="roundRect">
            <a:avLst/>
          </a:prstGeom>
          <a:solidFill>
            <a:srgbClr val="FFC000">
              <a:alpha val="1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FD1C5-D7D0-BC8C-E75D-F7D27C2D25FF}"/>
              </a:ext>
            </a:extLst>
          </p:cNvPr>
          <p:cNvSpPr/>
          <p:nvPr/>
        </p:nvSpPr>
        <p:spPr>
          <a:xfrm>
            <a:off x="11402122" y="1890132"/>
            <a:ext cx="413340" cy="111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84237-54EC-B7E2-90BF-768E95209FBE}"/>
              </a:ext>
            </a:extLst>
          </p:cNvPr>
          <p:cNvCxnSpPr>
            <a:cxnSpLocks/>
          </p:cNvCxnSpPr>
          <p:nvPr/>
        </p:nvCxnSpPr>
        <p:spPr>
          <a:xfrm>
            <a:off x="5664820" y="1140594"/>
            <a:ext cx="3141856" cy="0"/>
          </a:xfrm>
          <a:prstGeom prst="line">
            <a:avLst/>
          </a:prstGeom>
          <a:ln w="254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ED63CB-52D8-F86C-3A38-4B7ECE1988D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806676" y="1159088"/>
            <a:ext cx="0" cy="217422"/>
          </a:xfrm>
          <a:prstGeom prst="line">
            <a:avLst/>
          </a:prstGeom>
          <a:ln w="254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5BC48-024A-4092-647B-69A47FB38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88832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Why Not Use a GPU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11294656" cy="4982725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An Nvidia Jetson Orin Nano running</a:t>
            </a:r>
            <a:br>
              <a:rPr lang="en-US" sz="1900" dirty="0"/>
            </a:br>
            <a:r>
              <a:rPr lang="en-US" sz="1900" dirty="0"/>
              <a:t>Llama-2 7B meets or exceeds performance</a:t>
            </a:r>
            <a:br>
              <a:rPr lang="en-US" sz="1900" dirty="0"/>
            </a:br>
            <a:r>
              <a:rPr lang="en-US" sz="1900" dirty="0"/>
              <a:t>and size requirements, but …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would consume most of the 15W power</a:t>
            </a:r>
            <a:br>
              <a:rPr lang="en-US" sz="1900" dirty="0"/>
            </a:br>
            <a:r>
              <a:rPr lang="en-US" sz="1900" dirty="0"/>
              <a:t>consumption budget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we still need to run RTP (i.e. codecs such</a:t>
            </a:r>
            <a:br>
              <a:rPr lang="en-US" sz="1900" dirty="0"/>
            </a:br>
            <a:r>
              <a:rPr lang="en-US" sz="1900" dirty="0"/>
              <a:t>as AMR or EVS), audio classification,</a:t>
            </a:r>
            <a:br>
              <a:rPr lang="en-US" sz="1900" dirty="0"/>
            </a:br>
            <a:r>
              <a:rPr lang="en-US" sz="1900" dirty="0"/>
              <a:t>noise removal, and ASR. These are</a:t>
            </a:r>
            <a:br>
              <a:rPr lang="en-US" sz="1900" dirty="0"/>
            </a:br>
            <a:r>
              <a:rPr lang="en-US" sz="1900" dirty="0"/>
              <a:t>algorithms and sequential logic, extremely</a:t>
            </a:r>
            <a:br>
              <a:rPr lang="en-US" sz="1900" dirty="0"/>
            </a:br>
            <a:r>
              <a:rPr lang="en-US" sz="1900" dirty="0"/>
              <a:t>difficult to code in </a:t>
            </a:r>
            <a:r>
              <a:rPr lang="en-US" sz="1900" dirty="0" err="1"/>
              <a:t>Cuda</a:t>
            </a:r>
            <a:endParaRPr lang="en-US" sz="1900" dirty="0"/>
          </a:p>
          <a:p>
            <a:pPr lvl="1">
              <a:lnSpc>
                <a:spcPct val="110000"/>
              </a:lnSpc>
            </a:pPr>
            <a:r>
              <a:rPr lang="en-US" sz="1900" dirty="0"/>
              <a:t>we may need additional CPU cores for</a:t>
            </a:r>
            <a:br>
              <a:rPr lang="en-US" sz="1900" dirty="0"/>
            </a:br>
            <a:r>
              <a:rPr lang="en-US" sz="1900" dirty="0"/>
              <a:t>application-specific requirements</a:t>
            </a:r>
          </a:p>
          <a:p>
            <a:r>
              <a:rPr lang="en-US" sz="1900" dirty="0"/>
              <a:t>Needs a fan, can’t operate heat-sink only</a:t>
            </a:r>
          </a:p>
          <a:p>
            <a:r>
              <a:rPr lang="en-US" sz="1900" dirty="0"/>
              <a:t>At some point a small form-factor GPU may</a:t>
            </a:r>
            <a:br>
              <a:rPr lang="en-US" sz="1900" dirty="0"/>
            </a:br>
            <a:r>
              <a:rPr lang="en-US" sz="1900" dirty="0"/>
              <a:t>make sense, but first we need to develop a working</a:t>
            </a:r>
            <a:br>
              <a:rPr lang="en-US" sz="1900" dirty="0"/>
            </a:br>
            <a:r>
              <a:rPr lang="en-US" sz="1900" dirty="0"/>
              <a:t>system without closed source tools and dependencies</a:t>
            </a:r>
            <a:endParaRPr lang="en-US" sz="17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E5D2FA-562D-B428-81B1-06F6F670D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56" y="1101654"/>
            <a:ext cx="4588640" cy="352600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F127B-FD3A-C12A-78B9-7B3945828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98492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Technology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11294656" cy="5147588"/>
          </a:xfrm>
        </p:spPr>
        <p:txBody>
          <a:bodyPr>
            <a:normAutofit/>
          </a:bodyPr>
          <a:lstStyle/>
          <a:p>
            <a:r>
              <a:rPr lang="en-US" sz="2400" dirty="0"/>
              <a:t>Conventional CPUs</a:t>
            </a:r>
          </a:p>
          <a:p>
            <a:pPr lvl="1"/>
            <a:r>
              <a:rPr lang="en-US" sz="2200" dirty="0"/>
              <a:t>Arm, x86</a:t>
            </a:r>
          </a:p>
          <a:p>
            <a:pPr lvl="1"/>
            <a:r>
              <a:rPr lang="en-US" sz="2200" dirty="0"/>
              <a:t>no GPUs, no HBM</a:t>
            </a:r>
          </a:p>
          <a:p>
            <a:r>
              <a:rPr lang="en-US" sz="2400" dirty="0"/>
              <a:t>Conventional memory, 8 GB min</a:t>
            </a:r>
          </a:p>
          <a:p>
            <a:r>
              <a:rPr lang="en-US" sz="2400" dirty="0"/>
              <a:t>Substantially reduce sound-alike errors</a:t>
            </a:r>
          </a:p>
          <a:p>
            <a:r>
              <a:rPr lang="en-US" sz="2400" dirty="0"/>
              <a:t>Allow training and reduction of very small, fast SLMs</a:t>
            </a:r>
          </a:p>
          <a:p>
            <a:pPr lvl="1"/>
            <a:r>
              <a:rPr lang="en-US" sz="2200" dirty="0"/>
              <a:t>test different SLMs: Llama-2, </a:t>
            </a:r>
            <a:r>
              <a:rPr lang="en-US" sz="2200" dirty="0" err="1"/>
              <a:t>Arcee</a:t>
            </a:r>
            <a:r>
              <a:rPr lang="en-US" sz="2200" dirty="0"/>
              <a:t>, more</a:t>
            </a:r>
          </a:p>
          <a:p>
            <a:r>
              <a:rPr lang="en-US" sz="2400" dirty="0"/>
              <a:t>Keep the solution general</a:t>
            </a:r>
          </a:p>
          <a:p>
            <a:pPr lvl="1"/>
            <a:r>
              <a:rPr lang="en-US" sz="2200" dirty="0"/>
              <a:t>allow any ASR model</a:t>
            </a:r>
          </a:p>
          <a:p>
            <a:pPr lvl="1"/>
            <a:r>
              <a:rPr lang="en-US" sz="2200" dirty="0"/>
              <a:t>allow any method of language model reduction, quantization</a:t>
            </a:r>
            <a:endParaRPr lang="en-US" sz="3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4C828-5AF6-B487-CFB1-8908BEA49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84167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Technology Overview –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68842"/>
            <a:ext cx="11294656" cy="4996513"/>
          </a:xfrm>
        </p:spPr>
        <p:txBody>
          <a:bodyPr>
            <a:normAutofit/>
          </a:bodyPr>
          <a:lstStyle/>
          <a:p>
            <a:r>
              <a:rPr lang="en-US" sz="3600" dirty="0"/>
              <a:t>Robotaxi</a:t>
            </a:r>
          </a:p>
          <a:p>
            <a:endParaRPr lang="en-US" sz="3600" dirty="0"/>
          </a:p>
          <a:p>
            <a:endParaRPr lang="en-US" sz="3600" dirty="0"/>
          </a:p>
          <a:p>
            <a:pPr>
              <a:spcBef>
                <a:spcPts val="2400"/>
              </a:spcBef>
            </a:pPr>
            <a:r>
              <a:rPr lang="en-US" sz="3600" dirty="0"/>
              <a:t>Language Translation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7242D-B9CB-4B04-E789-979F101E7A28}"/>
              </a:ext>
            </a:extLst>
          </p:cNvPr>
          <p:cNvSpPr txBox="1"/>
          <p:nvPr/>
        </p:nvSpPr>
        <p:spPr>
          <a:xfrm>
            <a:off x="7392654" y="6175226"/>
            <a:ext cx="160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Text-to-Speech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1F71AA-4B39-8549-A2F0-D01E70392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198" y="4538408"/>
            <a:ext cx="582231" cy="582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5FC1D-73AC-9256-D7EA-A8973824F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14" y="1244180"/>
            <a:ext cx="1162909" cy="93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F664C-73E3-65AC-AFEB-1F40A0724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77014" y="2201809"/>
            <a:ext cx="1151401" cy="5822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9270E2-2D43-EC2D-22A6-F451CD70A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503" y="2945026"/>
            <a:ext cx="847603" cy="847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D2EDDE-073F-DD65-974F-7BD9F139DA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87" y="1928724"/>
            <a:ext cx="9635337" cy="1304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3D2925-1EE7-E660-5943-21AD6D3679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88" y="3993530"/>
            <a:ext cx="9635338" cy="189547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2E1D4-48D8-9060-1059-DFC4341B5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98862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017768"/>
            <a:ext cx="7306378" cy="5147588"/>
          </a:xfrm>
        </p:spPr>
        <p:txBody>
          <a:bodyPr>
            <a:normAutofit/>
          </a:bodyPr>
          <a:lstStyle/>
          <a:p>
            <a:r>
              <a:rPr lang="en-US" sz="1800" dirty="0"/>
              <a:t>Database of 10,000 words run through text-to-speech</a:t>
            </a:r>
          </a:p>
          <a:p>
            <a:pPr lvl="1"/>
            <a:r>
              <a:rPr lang="en-US" sz="1600" dirty="0"/>
              <a:t>STFT </a:t>
            </a:r>
            <a:r>
              <a:rPr lang="en-US" sz="1600" baseline="30000" dirty="0"/>
              <a:t>1</a:t>
            </a:r>
            <a:r>
              <a:rPr lang="en-US" sz="1600" dirty="0"/>
              <a:t> generates 2-D spectrographs</a:t>
            </a:r>
          </a:p>
          <a:p>
            <a:pPr lvl="1"/>
            <a:r>
              <a:rPr lang="en-US" sz="1600" dirty="0"/>
              <a:t>formant tracing creates simplified images</a:t>
            </a:r>
          </a:p>
          <a:p>
            <a:r>
              <a:rPr lang="en-US" sz="1800" dirty="0"/>
              <a:t>Training algorithm forms very long memory addresses (VLMAs) from images</a:t>
            </a:r>
          </a:p>
          <a:p>
            <a:pPr lvl="1"/>
            <a:r>
              <a:rPr lang="en-US" sz="1600" dirty="0"/>
              <a:t>locates sound-alikes near each other</a:t>
            </a:r>
          </a:p>
          <a:p>
            <a:pPr lvl="1"/>
            <a:r>
              <a:rPr lang="en-US" sz="1600" dirty="0"/>
              <a:t>maximizes distance between non-</a:t>
            </a:r>
            <a:r>
              <a:rPr lang="en-US" sz="1600" dirty="0" err="1"/>
              <a:t>alikes</a:t>
            </a:r>
            <a:endParaRPr lang="en-US" sz="1600" dirty="0"/>
          </a:p>
          <a:p>
            <a:pPr lvl="1"/>
            <a:r>
              <a:rPr lang="en-US" sz="1600" dirty="0"/>
              <a:t>after transformation VLMAs are non-linear</a:t>
            </a:r>
          </a:p>
          <a:p>
            <a:r>
              <a:rPr lang="en-US" sz="1800" dirty="0"/>
              <a:t>Effectively this forms a “proximity addressable memory” (PAM)</a:t>
            </a:r>
          </a:p>
          <a:p>
            <a:pPr lvl="1"/>
            <a:r>
              <a:rPr lang="en-US" sz="1600" dirty="0"/>
              <a:t>similar to CAM (content addressable memory), but address space organization matters</a:t>
            </a:r>
          </a:p>
          <a:p>
            <a:pPr lvl="1"/>
            <a:r>
              <a:rPr lang="en-US" sz="1600" dirty="0"/>
              <a:t>search is extremely fast</a:t>
            </a:r>
          </a:p>
          <a:p>
            <a:pPr lvl="1"/>
            <a:r>
              <a:rPr lang="en-US" sz="1600" dirty="0"/>
              <a:t>think of it as a 3-D memory space, if you’re standing in it you can look around to see what’s near you</a:t>
            </a:r>
          </a:p>
          <a:p>
            <a:pPr lvl="1"/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ACE6A-4E92-C5EE-481A-DDC78F82A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93" y="948088"/>
            <a:ext cx="3757859" cy="2014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AA921-46B0-6A6C-C2C4-5B390F2BC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3429000"/>
            <a:ext cx="3771322" cy="2022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A2F8A7-5B1F-67A5-990E-97C618ABA45B}"/>
              </a:ext>
            </a:extLst>
          </p:cNvPr>
          <p:cNvSpPr txBox="1"/>
          <p:nvPr/>
        </p:nvSpPr>
        <p:spPr>
          <a:xfrm>
            <a:off x="7041331" y="6028007"/>
            <a:ext cx="151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Short-Time FFT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197F2-7A31-6563-CCA0-FA92FEA3D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87339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34B3A-C405-FE95-87FE-080DE8D4D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B29A-D814-6972-B7FA-8D38F56E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– Agents, Machines, and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FB194-50D3-DB39-167D-94ED9A6B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11294656" cy="510512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600"/>
              </a:spcBef>
            </a:pPr>
            <a:r>
              <a:rPr lang="en-US" sz="2600" dirty="0"/>
              <a:t>“Agents” vs “Machines”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agents imply autonomy, goal-orientation, and</a:t>
            </a:r>
            <a:br>
              <a:rPr lang="en-US" sz="2100" dirty="0"/>
            </a:br>
            <a:r>
              <a:rPr lang="en-US" sz="2100" dirty="0"/>
              <a:t>ability to learn and adapt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AAN is about physical agents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as agents become more flexible, like humans</a:t>
            </a:r>
            <a:br>
              <a:rPr lang="en-US" sz="2100" dirty="0"/>
            </a:br>
            <a:r>
              <a:rPr lang="en-US" sz="2100" dirty="0"/>
              <a:t>they will be separate from machines, for example</a:t>
            </a:r>
            <a:br>
              <a:rPr lang="en-US" sz="2100" dirty="0"/>
            </a:br>
            <a:r>
              <a:rPr lang="en-US" sz="2100" dirty="0"/>
              <a:t>a car might have a humanoid driver (even if the</a:t>
            </a:r>
            <a:br>
              <a:rPr lang="en-US" sz="2100" dirty="0"/>
            </a:br>
            <a:r>
              <a:rPr lang="en-US" sz="2100" dirty="0"/>
              <a:t>car has its own automation)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there is some risk of confusion in using the term</a:t>
            </a:r>
            <a:br>
              <a:rPr lang="en-US" sz="2100" dirty="0"/>
            </a:br>
            <a:r>
              <a:rPr lang="en-US" sz="2100" dirty="0"/>
              <a:t>“agents”, as “machines” will inevitably become</a:t>
            </a:r>
            <a:br>
              <a:rPr lang="en-US" sz="2100" dirty="0"/>
            </a:br>
            <a:r>
              <a:rPr lang="en-US" sz="2100" dirty="0"/>
              <a:t>a popular term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specific use cases may refer to “machines” 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“Interaction” includes …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bi-directional communication, feedback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fundamentals of collaboration – situational awareness, reaction, teamwork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agent-agent interaction includes “M2M” standards and protocols (machine-machine communication)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33782-A884-39B8-4B82-D835BCBB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353C6120-2C38-697E-859B-685BBCF17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78589-42B3-C909-7771-E31849C8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AAC97-0C6A-ABEF-0308-26171B53B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731" y="1078655"/>
            <a:ext cx="4178430" cy="2784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6C4562-634F-8D6B-6F3D-FC21DC92A734}"/>
              </a:ext>
            </a:extLst>
          </p:cNvPr>
          <p:cNvSpPr txBox="1"/>
          <p:nvPr/>
        </p:nvSpPr>
        <p:spPr>
          <a:xfrm>
            <a:off x="7302644" y="3863009"/>
            <a:ext cx="3504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Car with humanoid driver, Univ of Tokyo, Kento </a:t>
            </a:r>
            <a:r>
              <a:rPr lang="en-US" sz="1000" dirty="0" err="1"/>
              <a:t>Kawaharazuka</a:t>
            </a:r>
            <a:endParaRPr lang="en-US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A872A2-2FDE-7072-430C-7485E0B1A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842DF3-A14C-1229-E91C-932FEF66B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DA07C-1CEB-DE01-3DB3-23B4451B5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08257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5838525" cy="5147588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With our tailored search domain, we ask the SLM “which of these possible words is more likely”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3-4 word context window vastly reduces SLM layers and weights …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… thus reducing processing time - 100s of SLM queries can be completed in 100 msec or less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further decision making is possible based on multiple results, for example consensus word choice more likely to produce a safe, non-false-positive ROS command</a:t>
            </a:r>
          </a:p>
          <a:p>
            <a:r>
              <a:rPr lang="en-US" sz="2300" dirty="0"/>
              <a:t>This approach models the human brain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it’s a given that real-time ASR models will generate errors, regardless of model, due to difficult conditions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sound alike inference is an iterative “post-processing” stage. When someone says the word “invoice” but you hear “envoy”, it takes you some time to figure it out – this is known as Echoic Memory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 should not be the case that we need an LLM to inference huge amounts of training text. The search domain – and the search itself – should be limited</a:t>
            </a:r>
          </a:p>
          <a:p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3CDA-DAEF-B771-CE06-72C04FBE9B89}"/>
              </a:ext>
            </a:extLst>
          </p:cNvPr>
          <p:cNvSpPr txBox="1"/>
          <p:nvPr/>
        </p:nvSpPr>
        <p:spPr>
          <a:xfrm>
            <a:off x="7041331" y="6028007"/>
            <a:ext cx="424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https://www.nature.com/articles/s41598-019-48796-9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8D7109-D0D8-ED47-20C7-FACC23A4E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06" y="611204"/>
            <a:ext cx="4481087" cy="3984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9B4E51-2A92-BE08-17A8-A926D85F5FD1}"/>
              </a:ext>
            </a:extLst>
          </p:cNvPr>
          <p:cNvSpPr txBox="1"/>
          <p:nvPr/>
        </p:nvSpPr>
        <p:spPr>
          <a:xfrm>
            <a:off x="7716261" y="4788870"/>
            <a:ext cx="3357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Echoic Memory allows for ASR correction </a:t>
            </a:r>
            <a:r>
              <a:rPr lang="en-US" sz="1400" baseline="30000" dirty="0"/>
              <a:t>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8288B-806A-EC13-2338-672351F0F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4605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Proximity Addressable Memory (PAM)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73216"/>
            <a:ext cx="5838525" cy="5092139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Concept has been around since 1989</a:t>
            </a:r>
          </a:p>
          <a:p>
            <a:pPr lvl="1"/>
            <a:r>
              <a:rPr lang="en-US" sz="1600" dirty="0"/>
              <a:t>even then was intended for neural networks </a:t>
            </a:r>
            <a:r>
              <a:rPr lang="en-US" sz="1600" baseline="30000" dirty="0"/>
              <a:t>1</a:t>
            </a:r>
          </a:p>
          <a:p>
            <a:pPr lvl="1"/>
            <a:r>
              <a:rPr lang="en-US" sz="1600" dirty="0"/>
              <a:t>recent works are reviving interest </a:t>
            </a:r>
            <a:r>
              <a:rPr lang="en-US" sz="1600" baseline="30000" dirty="0"/>
              <a:t>2</a:t>
            </a:r>
          </a:p>
          <a:p>
            <a:pPr lvl="1"/>
            <a:r>
              <a:rPr lang="en-US" sz="1600" dirty="0"/>
              <a:t>a related concept is “Associative Memory” </a:t>
            </a:r>
            <a:r>
              <a:rPr lang="en-US" sz="1600" baseline="30000" dirty="0"/>
              <a:t>3</a:t>
            </a:r>
          </a:p>
          <a:p>
            <a:r>
              <a:rPr lang="en-US" sz="1800" dirty="0"/>
              <a:t>Basic ideas</a:t>
            </a:r>
          </a:p>
          <a:p>
            <a:pPr lvl="1"/>
            <a:r>
              <a:rPr lang="en-US" sz="1600" dirty="0"/>
              <a:t>weights are 1-bit, forming memory addresses</a:t>
            </a:r>
          </a:p>
          <a:p>
            <a:pPr lvl="1"/>
            <a:r>
              <a:rPr lang="en-US" sz="1600" dirty="0"/>
              <a:t>PAM models a physical 3-D memory space with extreme emphasis on energy efficiency (minimal distance between related data), as we might expect in evolution</a:t>
            </a:r>
          </a:p>
          <a:p>
            <a:r>
              <a:rPr lang="en-US" sz="1800" dirty="0"/>
              <a:t>Advantages</a:t>
            </a:r>
          </a:p>
          <a:p>
            <a:pPr lvl="1"/>
            <a:r>
              <a:rPr lang="en-US" sz="1600" dirty="0"/>
              <a:t>access time can be very slow, on order of msec</a:t>
            </a:r>
          </a:p>
          <a:p>
            <a:pPr lvl="1"/>
            <a:r>
              <a:rPr lang="en-US" sz="1600" dirty="0"/>
              <a:t>errors are not a problem, no EDAC circuitry needed</a:t>
            </a:r>
          </a:p>
          <a:p>
            <a:pPr lvl="1"/>
            <a:r>
              <a:rPr lang="en-US" sz="1600" dirty="0"/>
              <a:t>consumes milliwatts, not megawatts</a:t>
            </a:r>
          </a:p>
          <a:p>
            <a:r>
              <a:rPr lang="en-US" sz="1800" dirty="0"/>
              <a:t>Problems</a:t>
            </a:r>
          </a:p>
          <a:p>
            <a:pPr lvl="1"/>
            <a:r>
              <a:rPr lang="en-US" sz="1600" dirty="0"/>
              <a:t>to fully emulate the brain, huge amounts of mem are required, at least Exabytes</a:t>
            </a:r>
          </a:p>
          <a:p>
            <a:pPr lvl="1"/>
            <a:r>
              <a:rPr lang="en-US" sz="1600" dirty="0"/>
              <a:t>for now we simulate with smaller amounts and SSD paging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E77BA-CFDB-4026-4643-6BF9693360ED}"/>
              </a:ext>
            </a:extLst>
          </p:cNvPr>
          <p:cNvSpPr txBox="1"/>
          <p:nvPr/>
        </p:nvSpPr>
        <p:spPr>
          <a:xfrm>
            <a:off x="6844013" y="5500409"/>
            <a:ext cx="46485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400" baseline="30000" dirty="0"/>
              <a:t> </a:t>
            </a:r>
            <a:r>
              <a:rPr lang="en-US" sz="1000" dirty="0">
                <a:hlinkClick r:id="rId5"/>
              </a:rPr>
              <a:t>https://www.semanticscholar.org/paper/PROXIMITY-CONTENT-ADDRESSABLE-MEMORY?AN-EFFICIENT-Roberts/cc9ba91edc53903f560515c7dff6c9abf7e3f7d0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2</a:t>
            </a:r>
            <a:r>
              <a:rPr lang="en-US" sz="1000" dirty="0"/>
              <a:t> </a:t>
            </a:r>
            <a:r>
              <a:rPr lang="en-US" sz="1000" dirty="0">
                <a:hlinkClick r:id="rId6"/>
              </a:rPr>
              <a:t>https://dl.acm.org/doi/10.1145/3195970.3196014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3</a:t>
            </a:r>
            <a:r>
              <a:rPr lang="en-US" sz="1000" dirty="0"/>
              <a:t> </a:t>
            </a:r>
            <a:r>
              <a:rPr lang="en-US" sz="1000" dirty="0">
                <a:hlinkClick r:id="rId7"/>
              </a:rPr>
              <a:t>https://www.nature.com/articles/s41598-022-25708-y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D7239A-3AA1-32A3-3792-B9DA02D089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64" y="1405288"/>
            <a:ext cx="5230799" cy="34561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DC295B-C71B-C39C-0573-0F6C947949B1}"/>
              </a:ext>
            </a:extLst>
          </p:cNvPr>
          <p:cNvSpPr txBox="1"/>
          <p:nvPr/>
        </p:nvSpPr>
        <p:spPr>
          <a:xfrm>
            <a:off x="6888900" y="4801602"/>
            <a:ext cx="268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Associative memory visualization </a:t>
            </a:r>
            <a:r>
              <a:rPr lang="en-US" sz="1400" baseline="30000" dirty="0"/>
              <a:t>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84EF7-32B8-047E-DE97-9D472F807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1777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Status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52939"/>
            <a:ext cx="11294656" cy="5120639"/>
          </a:xfrm>
        </p:spPr>
        <p:txBody>
          <a:bodyPr>
            <a:normAutofit/>
          </a:bodyPr>
          <a:lstStyle/>
          <a:p>
            <a:r>
              <a:rPr lang="en-US" sz="2400" dirty="0"/>
              <a:t>Working now</a:t>
            </a:r>
          </a:p>
          <a:p>
            <a:pPr lvl="1"/>
            <a:r>
              <a:rPr lang="en-US" sz="2200" dirty="0"/>
              <a:t>RTP, audio classification, noise</a:t>
            </a:r>
            <a:br>
              <a:rPr lang="en-US" sz="2200" dirty="0"/>
            </a:br>
            <a:r>
              <a:rPr lang="en-US" sz="2200" dirty="0"/>
              <a:t>removal - one Atom core in real-time</a:t>
            </a:r>
          </a:p>
          <a:p>
            <a:pPr lvl="1"/>
            <a:r>
              <a:rPr lang="en-US" sz="2200" dirty="0"/>
              <a:t>Kaldi ASR - one Atom core in</a:t>
            </a:r>
            <a:br>
              <a:rPr lang="en-US" sz="2200" dirty="0"/>
            </a:br>
            <a:r>
              <a:rPr lang="en-US" sz="2200" dirty="0"/>
              <a:t>real-time</a:t>
            </a:r>
          </a:p>
          <a:p>
            <a:pPr lvl="1"/>
            <a:r>
              <a:rPr lang="en-US" sz="2200" dirty="0"/>
              <a:t>pico ITX board (quad core Atom</a:t>
            </a:r>
            <a:br>
              <a:rPr lang="en-US" sz="2200" dirty="0"/>
            </a:br>
            <a:r>
              <a:rPr lang="en-US" sz="2200" dirty="0"/>
              <a:t>x5-E3940)</a:t>
            </a:r>
          </a:p>
          <a:p>
            <a:pPr lvl="1"/>
            <a:r>
              <a:rPr lang="en-US" sz="2200" dirty="0"/>
              <a:t>20,000 word vocabulary</a:t>
            </a:r>
          </a:p>
          <a:p>
            <a:r>
              <a:rPr lang="en-US" sz="2400" dirty="0"/>
              <a:t>Continue development</a:t>
            </a:r>
          </a:p>
          <a:p>
            <a:pPr lvl="1"/>
            <a:r>
              <a:rPr lang="en-US" sz="2200" dirty="0"/>
              <a:t>further testing of sound-alike detection</a:t>
            </a:r>
          </a:p>
          <a:p>
            <a:pPr lvl="1"/>
            <a:r>
              <a:rPr lang="en-US" sz="2200" dirty="0"/>
              <a:t>decide which SLM to use – two (2) cores max</a:t>
            </a:r>
          </a:p>
          <a:p>
            <a:pPr lvl="1"/>
            <a:r>
              <a:rPr lang="en-US" sz="2200" dirty="0"/>
              <a:t>live demo with </a:t>
            </a:r>
            <a:r>
              <a:rPr lang="en-US" sz="2200" dirty="0" err="1"/>
              <a:t>pico</a:t>
            </a:r>
            <a:r>
              <a:rPr lang="en-US" sz="2200" dirty="0"/>
              <a:t> ITX 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B1AF0-33B0-3D1E-8BB3-BD30BB54F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99" y="1232770"/>
            <a:ext cx="5904294" cy="308479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C3DA7-6522-F2B4-734E-12064D988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22503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905C9-FE1F-9FE8-B68E-62B24D08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4BBF-6FCD-3592-3944-4F74F71B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C6E1F-5D8F-F7EE-367A-12644C09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7488633" cy="5166684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In the next industrial revolution millions of agents must …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collaborate with each other and with humans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operate fully autonomously, with intermittent cloud connectivity when available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expectations of always-available cloud connectivity are unrealistic, expensive, not secure, energy hungry – and most importantly – unsafe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power outages should not </a:t>
            </a:r>
            <a:r>
              <a:rPr lang="en-US" altLang="en-US" sz="1900" dirty="0">
                <a:solidFill>
                  <a:srgbClr val="000000"/>
                </a:solidFill>
                <a:hlinkClick r:id="rId2"/>
              </a:rPr>
              <a:t>immobilize AVs in the streets</a:t>
            </a:r>
            <a:r>
              <a:rPr lang="en-US" altLang="en-US" sz="1900" dirty="0">
                <a:solidFill>
                  <a:srgbClr val="000000"/>
                </a:solidFill>
              </a:rPr>
              <a:t> </a:t>
            </a:r>
            <a:r>
              <a:rPr lang="en-US" altLang="en-US" sz="1900" baseline="30000" dirty="0">
                <a:solidFill>
                  <a:srgbClr val="000000"/>
                </a:solidFill>
              </a:rPr>
              <a:t>2</a:t>
            </a:r>
            <a:r>
              <a:rPr lang="en-US" altLang="en-US" sz="1900" dirty="0">
                <a:solidFill>
                  <a:srgbClr val="000000"/>
                </a:solidFill>
              </a:rPr>
              <a:t>, forklifts in factories, robots helping elderly patients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maximize energy efficiency, distributed intelligence, teamwork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as demonstrated by evolution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 teamwork and human safety are top priorities</a:t>
            </a:r>
          </a:p>
          <a:p>
            <a:pPr marL="640080" lvl="1" indent="-182880"/>
            <a:r>
              <a:rPr lang="en-US" altLang="en-US" sz="2200" dirty="0">
                <a:solidFill>
                  <a:srgbClr val="000000"/>
                </a:solidFill>
              </a:rPr>
              <a:t>human safety is the most difficult challenge</a:t>
            </a:r>
          </a:p>
          <a:p>
            <a:pPr marL="640080" lvl="1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teamwork leads to better decision making – “another set of eyes”, collective experience</a:t>
            </a:r>
          </a:p>
          <a:p>
            <a:pPr marL="640080" lvl="1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open source software, small form-factor hardware, new DNN</a:t>
            </a:r>
            <a:r>
              <a:rPr lang="en-US" altLang="en-US" sz="2200" baseline="30000" dirty="0">
                <a:solidFill>
                  <a:srgbClr val="000000"/>
                </a:solidFill>
              </a:rPr>
              <a:t>1</a:t>
            </a:r>
            <a:r>
              <a:rPr lang="en-US" altLang="en-US" sz="2200" dirty="0">
                <a:solidFill>
                  <a:srgbClr val="000000"/>
                </a:solidFill>
              </a:rPr>
              <a:t> training methods, and 3GPP and IEEE P2P communication standards are</a:t>
            </a:r>
            <a:br>
              <a:rPr lang="en-US" altLang="en-US" sz="2200" dirty="0">
                <a:solidFill>
                  <a:srgbClr val="000000"/>
                </a:solidFill>
              </a:rPr>
            </a:br>
            <a:r>
              <a:rPr lang="en-US" altLang="en-US" sz="2200" dirty="0">
                <a:solidFill>
                  <a:srgbClr val="000000"/>
                </a:solidFill>
              </a:rPr>
              <a:t>areas of emerging R&amp;D and innovation</a:t>
            </a:r>
          </a:p>
          <a:p>
            <a:pPr marL="182880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BigAI</a:t>
            </a:r>
            <a:r>
              <a:rPr lang="en-US" altLang="en-US" dirty="0">
                <a:solidFill>
                  <a:srgbClr val="000000"/>
                </a:solidFill>
              </a:rPr>
              <a:t> business models and “incompatible moats” are problematic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they make less money when intelligence is decentralized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not their top priority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more difficult to recruit </a:t>
            </a:r>
            <a:r>
              <a:rPr lang="en-US" altLang="en-US" sz="2200" dirty="0" err="1">
                <a:solidFill>
                  <a:srgbClr val="000000"/>
                </a:solidFill>
              </a:rPr>
              <a:t>BigAI</a:t>
            </a:r>
            <a:r>
              <a:rPr lang="en-US" altLang="en-US" sz="2200" dirty="0">
                <a:solidFill>
                  <a:srgbClr val="000000"/>
                </a:solidFill>
              </a:rPr>
              <a:t> contributors to telecom and edge-centric blueprints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F02D4-F38B-3E1E-2D61-93F799E34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D511ECD-0756-0FB9-8B2E-DBAA63DDA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48D1D-A6F9-B9FE-301E-5095ED2A6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6D00C-80F7-C7A3-0685-4CFAC5008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1088320"/>
            <a:ext cx="3598307" cy="1430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DA213-55C0-FD96-8981-776399DE1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3138154"/>
            <a:ext cx="3486231" cy="3041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BAF61C-35F0-423A-90BC-F176148E8E25}"/>
              </a:ext>
            </a:extLst>
          </p:cNvPr>
          <p:cNvSpPr txBox="1"/>
          <p:nvPr/>
        </p:nvSpPr>
        <p:spPr>
          <a:xfrm>
            <a:off x="8044764" y="2439664"/>
            <a:ext cx="3667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is the 2</a:t>
            </a:r>
            <a:r>
              <a:rPr lang="en-US" sz="1000" baseline="30000" dirty="0"/>
              <a:t>nd</a:t>
            </a:r>
            <a:r>
              <a:rPr lang="en-US" sz="1000" dirty="0"/>
              <a:t> Information Revolution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 err="1"/>
              <a:t>Surajudeen</a:t>
            </a:r>
            <a:r>
              <a:rPr lang="en-US" sz="800" dirty="0"/>
              <a:t> Abiola Abdulrahman, MD, MHPM, PhD, National Health Service, UK</a:t>
            </a:r>
            <a:r>
              <a:rPr lang="en-US" sz="1000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84AF8-B03F-E6C0-15FE-1740A4EA9542}"/>
              </a:ext>
            </a:extLst>
          </p:cNvPr>
          <p:cNvSpPr txBox="1"/>
          <p:nvPr/>
        </p:nvSpPr>
        <p:spPr>
          <a:xfrm>
            <a:off x="7985812" y="6119463"/>
            <a:ext cx="3898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includes human interaction with digital devices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/>
              <a:t>Neos Networks, https://neosnetworks.com/resources/blog/what-is-fourth-industrial-revolution-4ir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50B865-B82A-87C7-AAB9-EC01F5AF0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62BCD5-E14E-6F58-02A8-9E624AE69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06E9DA-E7E5-E369-1015-670028725125}"/>
              </a:ext>
            </a:extLst>
          </p:cNvPr>
          <p:cNvSpPr txBox="1"/>
          <p:nvPr/>
        </p:nvSpPr>
        <p:spPr>
          <a:xfrm>
            <a:off x="1840019" y="5567060"/>
            <a:ext cx="633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Deep Neural Network</a:t>
            </a:r>
            <a:br>
              <a:rPr lang="en-US" sz="1000" dirty="0"/>
            </a:br>
            <a:r>
              <a:rPr lang="en-US" sz="1000" baseline="30000" dirty="0"/>
              <a:t>2</a:t>
            </a:r>
            <a:r>
              <a:rPr lang="en-US" sz="1000" dirty="0"/>
              <a:t> https://gizmodo.com/blackout-in-san-francisco-litters-streets-with-traffic-blocking-deactivated-waymos-2000702290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6C6E28-6DB0-7A04-750F-D93C9ECE31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02653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 Blueprint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44756"/>
            <a:ext cx="11294656" cy="4830269"/>
          </a:xfrm>
        </p:spPr>
        <p:txBody>
          <a:bodyPr>
            <a:normAutofit/>
          </a:bodyPr>
          <a:lstStyle/>
          <a:p>
            <a:r>
              <a:rPr lang="en-US" sz="3200" dirty="0"/>
              <a:t>AAN is a member of the Akraino Physical AI blueprint family</a:t>
            </a:r>
            <a:endParaRPr lang="en-US" sz="3200" baseline="30000" dirty="0"/>
          </a:p>
          <a:p>
            <a:pPr lvl="1">
              <a:spcBef>
                <a:spcPts val="600"/>
              </a:spcBef>
            </a:pPr>
            <a:r>
              <a:rPr lang="en-US" sz="2400" dirty="0"/>
              <a:t>agents are robots, drones, automated vehicles, factory fixed and mobile, environmental sensors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agent-agent and human-agent interaction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cloud independence and human safety are primary objectives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two (2) key underlying technologies are AI and telecom</a:t>
            </a:r>
          </a:p>
          <a:p>
            <a:pPr>
              <a:spcBef>
                <a:spcPts val="1800"/>
              </a:spcBef>
            </a:pPr>
            <a:r>
              <a:rPr lang="en-US" sz="2600" dirty="0"/>
              <a:t>Initial use cases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Industrial Collaboration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Flood Detection, Prediction, and Rescue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First Responder Machine Assistants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69217" y="6583680"/>
            <a:ext cx="134624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338F7-1CF1-E71D-382E-E7B07B1F2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3750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3FFD3C-18BC-8273-01D0-B48909A65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A19F0E-8EC5-C565-99A4-F05C1D0C9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6C25C2-9EB4-8C75-3436-9E2B062AD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8704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38746"/>
            <a:ext cx="11294656" cy="4769396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/>
              <a:t>Industrial use cases</a:t>
            </a:r>
          </a:p>
          <a:p>
            <a:pPr lvl="1"/>
            <a:r>
              <a:rPr lang="en-US" sz="2400" dirty="0"/>
              <a:t>manufacturing</a:t>
            </a:r>
          </a:p>
          <a:p>
            <a:pPr lvl="1"/>
            <a:r>
              <a:rPr lang="en-US" sz="2400" dirty="0"/>
              <a:t>mobile delivery and roadside (cleaning, driver assistance)</a:t>
            </a:r>
          </a:p>
          <a:p>
            <a:pPr lvl="1"/>
            <a:r>
              <a:rPr lang="en-US" sz="2400" dirty="0"/>
              <a:t>construction</a:t>
            </a:r>
          </a:p>
          <a:p>
            <a:pPr lvl="1"/>
            <a:r>
              <a:rPr lang="en-US" sz="2400" dirty="0"/>
              <a:t>agriculture</a:t>
            </a:r>
          </a:p>
          <a:p>
            <a:r>
              <a:rPr lang="en-US" sz="3200" dirty="0"/>
              <a:t>P2P (peer-to-peer) communication</a:t>
            </a:r>
            <a:endParaRPr lang="en-US" sz="3200" baseline="300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inter-agent (direct) using PC5 </a:t>
            </a:r>
            <a:r>
              <a:rPr lang="en-US" sz="2400" dirty="0" err="1"/>
              <a:t>sidelink</a:t>
            </a:r>
            <a:r>
              <a:rPr lang="en-US" sz="2400" dirty="0"/>
              <a:t>, </a:t>
            </a:r>
            <a:r>
              <a:rPr lang="en-US" sz="2400" dirty="0" err="1"/>
              <a:t>HaLow</a:t>
            </a:r>
            <a:r>
              <a:rPr lang="en-US" sz="2400" dirty="0"/>
              <a:t> 802.11ah, </a:t>
            </a:r>
            <a:r>
              <a:rPr lang="en-US" sz="2400" dirty="0" err="1"/>
              <a:t>LoRa+LoRaWAN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DSRC</a:t>
            </a:r>
            <a:r>
              <a:rPr lang="en-US" sz="2400" baseline="30000" dirty="0"/>
              <a:t>1 </a:t>
            </a:r>
            <a:r>
              <a:rPr lang="en-US" sz="2400" dirty="0"/>
              <a:t>IEEE 802.11x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relay via cellular and satcom networks using C-V2X and PC5-NTN relay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multicast to other agents in close proximity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high MHz to mid GHz bands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free spectrum bands, for example band formerly used by cordless</a:t>
            </a:r>
            <a:br>
              <a:rPr lang="en-US" sz="2200" dirty="0"/>
            </a:br>
            <a:r>
              <a:rPr lang="en-US" sz="2200" dirty="0"/>
              <a:t>phones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C-V2X and DSRC use 5.9 GHz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sometimes known as “mobile </a:t>
            </a:r>
            <a:r>
              <a:rPr lang="en-US" sz="2200" dirty="0" err="1"/>
              <a:t>WiFi</a:t>
            </a:r>
            <a:r>
              <a:rPr lang="en-US" sz="2200" dirty="0"/>
              <a:t>”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short, low-power, codified emergency and safety messages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optional text and low bitrate audio and video, depending on</a:t>
            </a:r>
            <a:br>
              <a:rPr lang="en-US" sz="2400" dirty="0"/>
            </a:br>
            <a:r>
              <a:rPr lang="en-US" sz="2400" dirty="0"/>
              <a:t>agent compute capacity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730" y="6583680"/>
            <a:ext cx="126673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D1A46-1C48-34DD-BAD6-CD92F5DF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43" y="4677832"/>
            <a:ext cx="1676583" cy="1348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6CD248-5468-6C22-F172-B6956EE72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42" y="386399"/>
            <a:ext cx="1854067" cy="1491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692412-6326-F9B4-EA5A-665B1B89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15" y="2835453"/>
            <a:ext cx="943336" cy="943336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4B99F0-5807-3C7A-0E96-B3180BC9D4E9}"/>
              </a:ext>
            </a:extLst>
          </p:cNvPr>
          <p:cNvSpPr/>
          <p:nvPr/>
        </p:nvSpPr>
        <p:spPr>
          <a:xfrm rot="18555552">
            <a:off x="8927056" y="2115110"/>
            <a:ext cx="1242355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PC5 Relay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7AC8A-EB88-125B-723D-DC1E13D64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816" y="4028736"/>
            <a:ext cx="943336" cy="943336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B0ECF64C-9FA5-3FC9-CC8F-B6BA5BD1B3B0}"/>
              </a:ext>
            </a:extLst>
          </p:cNvPr>
          <p:cNvSpPr/>
          <p:nvPr/>
        </p:nvSpPr>
        <p:spPr>
          <a:xfrm rot="5400000">
            <a:off x="9627308" y="3031437"/>
            <a:ext cx="2332382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PC5 </a:t>
            </a:r>
            <a:r>
              <a:rPr lang="en-US" dirty="0" err="1"/>
              <a:t>Sidelink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FDE4F69-0538-B5DE-5DA5-357FBC54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124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4FBAB-F7F6-2D4A-B629-E91486F8F137}"/>
              </a:ext>
            </a:extLst>
          </p:cNvPr>
          <p:cNvSpPr txBox="1"/>
          <p:nvPr/>
        </p:nvSpPr>
        <p:spPr>
          <a:xfrm>
            <a:off x="5818907" y="5661403"/>
            <a:ext cx="2351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Dedicated Short Range Communications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7B70D-05B6-F508-6ADF-AA52E5FF8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F0409B-CFCA-5956-384A-B61277F53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8197EE-312F-A42E-1EE2-9D32B086D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B5C51347-9F55-FE0E-1C24-4D6A6B7ADE11}"/>
              </a:ext>
            </a:extLst>
          </p:cNvPr>
          <p:cNvSpPr/>
          <p:nvPr/>
        </p:nvSpPr>
        <p:spPr>
          <a:xfrm rot="2121438">
            <a:off x="8709910" y="4832463"/>
            <a:ext cx="1251141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PC5 Relay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2547C8-37D7-7139-5ED6-0C610D8D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13" y="337004"/>
            <a:ext cx="512703" cy="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C5F918E5-4D5A-19BF-BED5-A3BC132809B2}"/>
              </a:ext>
            </a:extLst>
          </p:cNvPr>
          <p:cNvSpPr/>
          <p:nvPr/>
        </p:nvSpPr>
        <p:spPr>
          <a:xfrm rot="1385676">
            <a:off x="7999643" y="755712"/>
            <a:ext cx="1568888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LoRa / </a:t>
            </a:r>
            <a:r>
              <a:rPr lang="en-US" sz="1600" dirty="0" err="1"/>
              <a:t>HaLow</a:t>
            </a:r>
            <a:endParaRPr lang="en-US" sz="1600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B7C7E9A9-511F-8CFE-4DDC-8A9420C2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96" y="900674"/>
            <a:ext cx="512703" cy="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602AE4A7-25B8-1807-90D1-6A91BEACCA71}"/>
              </a:ext>
            </a:extLst>
          </p:cNvPr>
          <p:cNvSpPr/>
          <p:nvPr/>
        </p:nvSpPr>
        <p:spPr>
          <a:xfrm rot="20580297">
            <a:off x="5983787" y="755712"/>
            <a:ext cx="1568888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LoRa / </a:t>
            </a:r>
            <a:r>
              <a:rPr lang="en-US" sz="1600" dirty="0" err="1"/>
              <a:t>HaLow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6598896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04792-0B28-FA91-52E0-C479D94E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C3E1-DE18-35E2-CEF4-8083B15D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4" y="39072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CE24F-958C-FCE3-80B0-BFA3A7ED4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498144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Use cases</a:t>
            </a:r>
          </a:p>
          <a:p>
            <a:pPr lvl="1"/>
            <a:r>
              <a:rPr lang="en-US" sz="2400" dirty="0"/>
              <a:t>flood prediction, detection, and rescue</a:t>
            </a:r>
          </a:p>
          <a:p>
            <a:pPr lvl="1"/>
            <a:r>
              <a:rPr lang="en-US" sz="2400" dirty="0"/>
              <a:t>first responder machine assistants</a:t>
            </a:r>
          </a:p>
          <a:p>
            <a:pPr lvl="1"/>
            <a:r>
              <a:rPr lang="en-US" sz="2400" dirty="0"/>
              <a:t>proximate machine safety</a:t>
            </a:r>
          </a:p>
          <a:p>
            <a:r>
              <a:rPr lang="en-US" sz="3200" dirty="0"/>
              <a:t>Audio and visual interaction</a:t>
            </a:r>
            <a:endParaRPr lang="en-US" sz="3200" baseline="30000" dirty="0"/>
          </a:p>
          <a:p>
            <a:pPr lvl="1"/>
            <a:r>
              <a:rPr lang="en-US" sz="2400" dirty="0"/>
              <a:t>small multimodal models</a:t>
            </a:r>
          </a:p>
          <a:p>
            <a:pPr lvl="1"/>
            <a:r>
              <a:rPr lang="en-US" sz="2400" dirty="0"/>
              <a:t>apps supported but not required, we assume</a:t>
            </a:r>
            <a:br>
              <a:rPr lang="en-US" sz="2400" dirty="0"/>
            </a:br>
            <a:r>
              <a:rPr lang="en-US" sz="2400" dirty="0"/>
              <a:t>unreliable or unavailable cloud connection</a:t>
            </a:r>
          </a:p>
          <a:p>
            <a:pPr lvl="1"/>
            <a:r>
              <a:rPr lang="en-US" sz="2400" dirty="0"/>
              <a:t>very small form-factor devices (e.g. pico ITX)</a:t>
            </a:r>
          </a:p>
          <a:p>
            <a:pPr lvl="1"/>
            <a:r>
              <a:rPr lang="en-US" sz="2400" dirty="0"/>
              <a:t>background noise, urgent or stressed voice</a:t>
            </a:r>
            <a:br>
              <a:rPr lang="en-US" sz="2400" dirty="0"/>
            </a:br>
            <a:r>
              <a:rPr lang="en-US" sz="2400" dirty="0"/>
              <a:t>input, and background talkers</a:t>
            </a:r>
          </a:p>
          <a:p>
            <a:pPr lvl="1"/>
            <a:r>
              <a:rPr lang="en-US" sz="2400" dirty="0"/>
              <a:t>machine noise from servo motor and other</a:t>
            </a:r>
            <a:br>
              <a:rPr lang="en-US" sz="2400" dirty="0"/>
            </a:br>
            <a:r>
              <a:rPr lang="en-US" sz="2400" dirty="0"/>
              <a:t>mechanical sources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0AB8A-7F39-508A-82F5-2FE63026E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DF22FA16-24C1-D096-02D7-EB3AB2A5E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E5E21-2FDF-5182-9A60-3E84B6E9A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15" y="2243356"/>
            <a:ext cx="862569" cy="1244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AF8AB-9EF5-A231-0A20-8A70C9CF9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86" y="2112729"/>
            <a:ext cx="1385218" cy="138521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F727B-384C-B4FC-113D-F9B33E75A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87ECF-9623-9042-69DA-C5BA72B5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33" y="1009290"/>
            <a:ext cx="774014" cy="823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18FC1-3D51-AFBB-2379-3AC6C2CF6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97318" y="860089"/>
            <a:ext cx="2184715" cy="1104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8431DA-8B83-A71A-9A84-3F6FC8B35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29" y="3824624"/>
            <a:ext cx="3339304" cy="2258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1842FA-2921-75C0-6877-EDD1CF8CA3A6}"/>
              </a:ext>
            </a:extLst>
          </p:cNvPr>
          <p:cNvSpPr txBox="1"/>
          <p:nvPr/>
        </p:nvSpPr>
        <p:spPr>
          <a:xfrm>
            <a:off x="7978503" y="6106103"/>
            <a:ext cx="2921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Drawing excerpt from Amazon delivery drone patent (see Supplemental slides for more information)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444B9D-2DC1-E6ED-AB41-AFA19BA217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D4D898-4560-683D-71E5-E6C1307957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AD2015-E55B-EB96-5769-116E9D15FC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7480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235A5-F619-D59A-1A2B-4BE9D27D0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CE6DF3-5610-6FD6-0F69-91D1C259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32" y="649356"/>
            <a:ext cx="4525530" cy="3617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90DCF-FDFA-3B9A-D530-A74F7648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0C289-BCFE-3A2E-BE41-3CB9EF97D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1294656" cy="4830269"/>
          </a:xfrm>
        </p:spPr>
        <p:txBody>
          <a:bodyPr>
            <a:normAutofit fontScale="92500" lnSpcReduction="10000"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Telecom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P2P communications between agents, relay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over cell and satellite networks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short, energy-efficient, machine-readable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messages prioritized by human safety,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commercial need, machine failure, </a:t>
            </a:r>
            <a:r>
              <a:rPr lang="en-US" altLang="en-US" dirty="0" err="1">
                <a:solidFill>
                  <a:srgbClr val="000000"/>
                </a:solidFill>
              </a:rPr>
              <a:t>etc</a:t>
            </a:r>
            <a:endParaRPr lang="en-US" altLang="en-US" dirty="0">
              <a:solidFill>
                <a:srgbClr val="000000"/>
              </a:solidFill>
            </a:endParaRP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local IP, non-IP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AI</a:t>
            </a:r>
          </a:p>
          <a:p>
            <a:pPr marL="640080" lvl="1" indent="-182880"/>
            <a:r>
              <a:rPr lang="en-US" altLang="en-US" dirty="0">
                <a:solidFill>
                  <a:srgbClr val="000000"/>
                </a:solidFill>
              </a:rPr>
              <a:t>small multimodal models, recognizing …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speech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behavior, and gestures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hazards and dangerous conditions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41C83-C030-C25B-7528-898E01A13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8679018-9221-46F5-8A16-DE131E9FB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8C764-9176-BA2D-A439-2656049EE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C6276A-64A2-2146-8727-4B3F56B29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1F515-66DE-51A6-5186-9D763ABBF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917125-9EAC-440A-27CA-6047F4169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91879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B3435-8ECA-BCE0-59E5-226E9BBE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5D109-54C2-4766-7473-C6D15924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FE99A-14B2-3D6C-1180-B5DDE3E3E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0824345" cy="4830269"/>
          </a:xfrm>
        </p:spPr>
        <p:txBody>
          <a:bodyPr>
            <a:normAutofit fontScale="85000" lnSpcReduction="20000"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Severe </a:t>
            </a: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baseline="30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 constraints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small size, especially in drone and consumer applications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low power consumption, posing a technical challenge for communication and small multimodal models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weight is limited and may have less obvious consequences, for example GPU use may be limited due to heatsink or liquid cooling requirements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Model performance and accuracy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limited number of CPU cores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dedicated storage nodes may be required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Authentication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authenticating human-agent interaction expected to be extremely difficult problem 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potential risks include 1) “spoofing”; i.e. humans giving agents fake or harmful instructions and 2) physical obstruction or damage to agents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agent-agent authentication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74FEA-A189-CC84-D6E9-63B593DA9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CFA1A9C-49F9-4D9C-7342-9D89D1AB3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E351F-2038-6730-42F2-371D588DB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34FF2-F5C4-94A9-A87E-8BC753B274D3}"/>
              </a:ext>
            </a:extLst>
          </p:cNvPr>
          <p:cNvSpPr txBox="1"/>
          <p:nvPr/>
        </p:nvSpPr>
        <p:spPr>
          <a:xfrm>
            <a:off x="7233358" y="5692509"/>
            <a:ext cx="2364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Size, weight, and power consumption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78EC90-603F-46B8-54C0-AEDA86EF0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9203B-E24D-6E99-6D6E-DCE2E2A26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AA7BE6-EEB8-CF23-C672-64715D32C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93177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Akraino">
      <a:dk1>
        <a:srgbClr val="3F3F3F"/>
      </a:dk1>
      <a:lt1>
        <a:srgbClr val="FFFFFF"/>
      </a:lt1>
      <a:dk2>
        <a:srgbClr val="201747"/>
      </a:dk2>
      <a:lt2>
        <a:srgbClr val="FFFFFF"/>
      </a:lt2>
      <a:accent1>
        <a:srgbClr val="9164CC"/>
      </a:accent1>
      <a:accent2>
        <a:srgbClr val="10CFC9"/>
      </a:accent2>
      <a:accent3>
        <a:srgbClr val="47339D"/>
      </a:accent3>
      <a:accent4>
        <a:srgbClr val="10CFC9"/>
      </a:accent4>
      <a:accent5>
        <a:srgbClr val="9164CC"/>
      </a:accent5>
      <a:accent6>
        <a:srgbClr val="47339D"/>
      </a:accent6>
      <a:hlink>
        <a:srgbClr val="9164CC"/>
      </a:hlink>
      <a:folHlink>
        <a:srgbClr val="10CFC9"/>
      </a:folHlink>
    </a:clrScheme>
    <a:fontScheme name="The Linux Foundation">
      <a:majorFont>
        <a:latin typeface="Gill Sans Light"/>
        <a:ea typeface=""/>
        <a:cs typeface=""/>
      </a:majorFont>
      <a:minorFont>
        <a:latin typeface="Gill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144448</TotalTime>
  <Words>3879</Words>
  <Application>Microsoft Office PowerPoint</Application>
  <PresentationFormat>Widescreen</PresentationFormat>
  <Paragraphs>520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Courier New</vt:lpstr>
      <vt:lpstr>HelveticaNeueLT Pro 35 Th</vt:lpstr>
      <vt:lpstr>Office Theme</vt:lpstr>
      <vt:lpstr>Autonomous Agents Networks</vt:lpstr>
      <vt:lpstr>Contents</vt:lpstr>
      <vt:lpstr>Overview – Agents, Machines, and Interaction</vt:lpstr>
      <vt:lpstr>Motivation</vt:lpstr>
      <vt:lpstr>Autonomous Agents Networks Blueprint</vt:lpstr>
      <vt:lpstr>Agent-Agent Interaction</vt:lpstr>
      <vt:lpstr>Human-Agent Interaction</vt:lpstr>
      <vt:lpstr>Key Technologies</vt:lpstr>
      <vt:lpstr>Technology Challenges</vt:lpstr>
      <vt:lpstr>Technology – Architecture Diagram</vt:lpstr>
      <vt:lpstr>Technology – Data Flow Diagram</vt:lpstr>
      <vt:lpstr>Technology – Messaging</vt:lpstr>
      <vt:lpstr>Technology – Messaging, cont.</vt:lpstr>
      <vt:lpstr>Technology – Agents Capabilities Advertisement</vt:lpstr>
      <vt:lpstr>Technology – Multimodal and Language Models</vt:lpstr>
      <vt:lpstr>Technology – Data Storage / Database</vt:lpstr>
      <vt:lpstr>Software Components</vt:lpstr>
      <vt:lpstr>Hardware Examples</vt:lpstr>
      <vt:lpstr>Supplemental I</vt:lpstr>
      <vt:lpstr>Amazon Delivery Drone Patents</vt:lpstr>
      <vt:lpstr>Supplemental II</vt:lpstr>
      <vt:lpstr>Use Cases</vt:lpstr>
      <vt:lpstr>Precise Command Problem</vt:lpstr>
      <vt:lpstr>Current SLM State-of-the-Art</vt:lpstr>
      <vt:lpstr>Functional Requirements</vt:lpstr>
      <vt:lpstr>Why Not Use a GPU ?</vt:lpstr>
      <vt:lpstr>Technology Overview</vt:lpstr>
      <vt:lpstr>Technology Overview – Dataflow</vt:lpstr>
      <vt:lpstr>Sound-Alike Training</vt:lpstr>
      <vt:lpstr>Sound-Alike Inference</vt:lpstr>
      <vt:lpstr>Proximity Addressable Memory (PAM)</vt:lpstr>
      <vt:lpstr>Status and Next Steps</vt:lpstr>
    </vt:vector>
  </TitlesOfParts>
  <Company>Signalogic, 1Finity, Sansa / Madya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Agents Networks Blueprint overview</dc:title>
  <dc:subject>preparation for blueprint incubation review</dc:subject>
  <dc:creator>Jeff Brower</dc:creator>
  <cp:keywords/>
  <dc:description>AAN Blueprint material</dc:description>
  <cp:lastModifiedBy>jeffrey brower</cp:lastModifiedBy>
  <cp:revision>592</cp:revision>
  <dcterms:created xsi:type="dcterms:W3CDTF">2017-07-27T01:24:04Z</dcterms:created>
  <dcterms:modified xsi:type="dcterms:W3CDTF">2025-12-24T01:20:46Z</dcterms:modified>
  <cp:category>LF Edge Akraino, InfiniEdge AI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32f33799-7fd1-459e-ab92-d42deee7e66b</vt:lpwstr>
  </property>
  <property fmtid="{D5CDD505-2E9C-101B-9397-08002B2CF9AE}" pid="3" name="CTP_TimeStamp">
    <vt:lpwstr>2018-04-06 21:42:35Z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MSIP_Label_a7295cc1-d279-42ac-ab4d-3b0f4fece050_Enabled">
    <vt:lpwstr>true</vt:lpwstr>
  </property>
  <property fmtid="{D5CDD505-2E9C-101B-9397-08002B2CF9AE}" pid="9" name="MSIP_Label_a7295cc1-d279-42ac-ab4d-3b0f4fece050_SetDate">
    <vt:lpwstr>2024-04-25T02:08:50Z</vt:lpwstr>
  </property>
  <property fmtid="{D5CDD505-2E9C-101B-9397-08002B2CF9AE}" pid="10" name="MSIP_Label_a7295cc1-d279-42ac-ab4d-3b0f4fece050_Method">
    <vt:lpwstr>Standard</vt:lpwstr>
  </property>
  <property fmtid="{D5CDD505-2E9C-101B-9397-08002B2CF9AE}" pid="11" name="MSIP_Label_a7295cc1-d279-42ac-ab4d-3b0f4fece050_Name">
    <vt:lpwstr>FUJITSU-RESTRICTED​</vt:lpwstr>
  </property>
  <property fmtid="{D5CDD505-2E9C-101B-9397-08002B2CF9AE}" pid="12" name="MSIP_Label_a7295cc1-d279-42ac-ab4d-3b0f4fece050_SiteId">
    <vt:lpwstr>a19f121d-81e1-4858-a9d8-736e267fd4c7</vt:lpwstr>
  </property>
  <property fmtid="{D5CDD505-2E9C-101B-9397-08002B2CF9AE}" pid="13" name="MSIP_Label_a7295cc1-d279-42ac-ab4d-3b0f4fece050_ActionId">
    <vt:lpwstr>c426c685-fd65-4c6e-ae16-ba51edc00ce9</vt:lpwstr>
  </property>
  <property fmtid="{D5CDD505-2E9C-101B-9397-08002B2CF9AE}" pid="14" name="MSIP_Label_a7295cc1-d279-42ac-ab4d-3b0f4fece050_ContentBits">
    <vt:lpwstr>0</vt:lpwstr>
  </property>
</Properties>
</file>